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54990" rtl="0" fontAlgn="auto" latinLnBrk="0" hangingPunct="0">
      <a:lnSpc>
        <a:spcPct val="90000"/>
      </a:lnSpc>
      <a:spcBef>
        <a:spcPts val="39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Avenir Book"/>
        <a:ea typeface="Avenir Book"/>
        <a:cs typeface="Avenir Book"/>
        <a:sym typeface="Avenir Book"/>
      </a:defRPr>
    </a:lvl1pPr>
    <a:lvl2pPr marL="0" marR="0" indent="0" algn="l" defTabSz="554990" rtl="0" fontAlgn="auto" latinLnBrk="0" hangingPunct="0">
      <a:lnSpc>
        <a:spcPct val="90000"/>
      </a:lnSpc>
      <a:spcBef>
        <a:spcPts val="39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Avenir Book"/>
        <a:ea typeface="Avenir Book"/>
        <a:cs typeface="Avenir Book"/>
        <a:sym typeface="Avenir Book"/>
      </a:defRPr>
    </a:lvl2pPr>
    <a:lvl3pPr marL="0" marR="0" indent="0" algn="l" defTabSz="554990" rtl="0" fontAlgn="auto" latinLnBrk="0" hangingPunct="0">
      <a:lnSpc>
        <a:spcPct val="90000"/>
      </a:lnSpc>
      <a:spcBef>
        <a:spcPts val="39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Avenir Book"/>
        <a:ea typeface="Avenir Book"/>
        <a:cs typeface="Avenir Book"/>
        <a:sym typeface="Avenir Book"/>
      </a:defRPr>
    </a:lvl3pPr>
    <a:lvl4pPr marL="0" marR="0" indent="0" algn="l" defTabSz="554990" rtl="0" fontAlgn="auto" latinLnBrk="0" hangingPunct="0">
      <a:lnSpc>
        <a:spcPct val="90000"/>
      </a:lnSpc>
      <a:spcBef>
        <a:spcPts val="39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Avenir Book"/>
        <a:ea typeface="Avenir Book"/>
        <a:cs typeface="Avenir Book"/>
        <a:sym typeface="Avenir Book"/>
      </a:defRPr>
    </a:lvl4pPr>
    <a:lvl5pPr marL="0" marR="0" indent="0" algn="l" defTabSz="554990" rtl="0" fontAlgn="auto" latinLnBrk="0" hangingPunct="0">
      <a:lnSpc>
        <a:spcPct val="90000"/>
      </a:lnSpc>
      <a:spcBef>
        <a:spcPts val="39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Avenir Book"/>
        <a:ea typeface="Avenir Book"/>
        <a:cs typeface="Avenir Book"/>
        <a:sym typeface="Avenir Book"/>
      </a:defRPr>
    </a:lvl5pPr>
    <a:lvl6pPr marL="0" marR="0" indent="0" algn="l" defTabSz="554990" rtl="0" fontAlgn="auto" latinLnBrk="0" hangingPunct="0">
      <a:lnSpc>
        <a:spcPct val="90000"/>
      </a:lnSpc>
      <a:spcBef>
        <a:spcPts val="39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Avenir Book"/>
        <a:ea typeface="Avenir Book"/>
        <a:cs typeface="Avenir Book"/>
        <a:sym typeface="Avenir Book"/>
      </a:defRPr>
    </a:lvl6pPr>
    <a:lvl7pPr marL="0" marR="0" indent="0" algn="l" defTabSz="554990" rtl="0" fontAlgn="auto" latinLnBrk="0" hangingPunct="0">
      <a:lnSpc>
        <a:spcPct val="90000"/>
      </a:lnSpc>
      <a:spcBef>
        <a:spcPts val="39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Avenir Book"/>
        <a:ea typeface="Avenir Book"/>
        <a:cs typeface="Avenir Book"/>
        <a:sym typeface="Avenir Book"/>
      </a:defRPr>
    </a:lvl7pPr>
    <a:lvl8pPr marL="0" marR="0" indent="0" algn="l" defTabSz="554990" rtl="0" fontAlgn="auto" latinLnBrk="0" hangingPunct="0">
      <a:lnSpc>
        <a:spcPct val="90000"/>
      </a:lnSpc>
      <a:spcBef>
        <a:spcPts val="39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Avenir Book"/>
        <a:ea typeface="Avenir Book"/>
        <a:cs typeface="Avenir Book"/>
        <a:sym typeface="Avenir Book"/>
      </a:defRPr>
    </a:lvl8pPr>
    <a:lvl9pPr marL="0" marR="0" indent="0" algn="l" defTabSz="554990" rtl="0" fontAlgn="auto" latinLnBrk="0" hangingPunct="0">
      <a:lnSpc>
        <a:spcPct val="90000"/>
      </a:lnSpc>
      <a:spcBef>
        <a:spcPts val="39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Avenir Book"/>
        <a:ea typeface="Avenir Book"/>
        <a:cs typeface="Avenir Book"/>
        <a:sym typeface="Avenir Book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BD3E7"/>
          </a:solidFill>
        </a:fill>
      </a:tcStyle>
    </a:wholeTbl>
    <a:band2H>
      <a:tcTxStyle/>
      <a:tcStyle>
        <a:tcBdr/>
        <a:fill>
          <a:solidFill>
            <a:srgbClr val="E7EAF3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FDACA"/>
          </a:solidFill>
        </a:fill>
      </a:tcStyle>
    </a:wholeTbl>
    <a:band2H>
      <a:tcTxStyle/>
      <a:tcStyle>
        <a:tcBdr/>
        <a:fill>
          <a:solidFill>
            <a:srgbClr val="E8EDE7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E4CCE9"/>
          </a:solidFill>
        </a:fill>
      </a:tcStyle>
    </a:wholeTbl>
    <a:band2H>
      <a:tcTxStyle/>
      <a:tcStyle>
        <a:tcBdr/>
        <a:fill>
          <a:solidFill>
            <a:srgbClr val="F2E7F4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000000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89" autoAdjust="0"/>
    <p:restoredTop sz="94660"/>
  </p:normalViewPr>
  <p:slideViewPr>
    <p:cSldViewPr snapToGrid="0">
      <p:cViewPr varScale="1">
        <p:scale>
          <a:sx n="76" d="100"/>
          <a:sy n="76" d="100"/>
        </p:scale>
        <p:origin x="16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0" name="Shape 1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Amaris:</a:t>
            </a:r>
          </a:p>
          <a:p>
            <a:endParaRPr/>
          </a:p>
          <a:p>
            <a:r>
              <a:t>Buenos días, mi nombre es Amaris Vélez y estos son mis compañeros William Calder y Andrés Rodríguez. En el día de hoy les estaremos presentando nuestro segundo reporte de progreso de nuestra propuesta titulada Renewable Energy Lab for wind and solar power system analysis.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8" name="Shape 2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Amaris:</a:t>
            </a:r>
          </a:p>
          <a:p>
            <a:endParaRPr/>
          </a:p>
          <a:p>
            <a:r>
              <a:t>Buenos días, mi nombre es Amaris Vélez y estos son mis compañeros William Calder y Andrés Rodríguez. En el día de hoy les estaremos presentando nuestro segundo reporte de progreso de nuestra propuesta titulada Renewable Energy Lab for wind and solar power system analysis.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7" name="Shape 2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Amaris:</a:t>
            </a:r>
          </a:p>
          <a:p>
            <a:endParaRPr/>
          </a:p>
          <a:p>
            <a:r>
              <a:t>Buenos días, mi nombre es Amaris Vélez y estos son mis compañeros William Calder y Andrés Rodríguez. En el día de hoy les estaremos presentando nuestro segundo reporte de progreso de nuestra propuesta titulada Renewable Energy Lab for wind and solar power system analysis.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5" name="Shape 2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Amaris:</a:t>
            </a:r>
          </a:p>
          <a:p>
            <a:endParaRPr/>
          </a:p>
          <a:p>
            <a:r>
              <a:t>Buenos días, mi nombre es Amaris Vélez y estos son mis compañeros William Calder y Andrés Rodríguez. En el día de hoy les estaremos presentando nuestro segundo reporte de progreso de nuestra propuesta titulada Renewable Energy Lab for wind and solar power system analysis.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3" name="Shape 2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Amaris:</a:t>
            </a:r>
          </a:p>
          <a:p>
            <a:endParaRPr/>
          </a:p>
          <a:p>
            <a:r>
              <a:t>Buenos días, mi nombre es Amaris Vélez y estos son mis compañeros William Calder y Andrés Rodríguez. En el día de hoy les estaremos presentando nuestro segundo reporte de progreso de nuestra propuesta titulada Renewable Energy Lab for wind and solar power system analysis.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0" name="Shape 2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Amaris:</a:t>
            </a:r>
          </a:p>
          <a:p>
            <a:endParaRPr/>
          </a:p>
          <a:p>
            <a:r>
              <a:t>Buenos días, mi nombre es Amaris Vélez y estos son mis compañeros William Calder y Andrés Rodríguez. En el día de hoy les estaremos presentando nuestro segundo reporte de progreso de nuestra propuesta titulada Renewable Energy Lab for wind and solar power system analysis.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7" name="Shape 2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Amaris:</a:t>
            </a:r>
          </a:p>
          <a:p>
            <a:endParaRPr/>
          </a:p>
          <a:p>
            <a:r>
              <a:t>Buenos días, mi nombre es Amaris Vélez y estos son mis compañeros William Calder y Andrés Rodríguez. En el día de hoy les estaremos presentando nuestro segundo reporte de progreso de nuestra propuesta titulada Renewable Energy Lab for wind and solar power system analysis.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6" name="Shape 26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Amaris:</a:t>
            </a:r>
          </a:p>
          <a:p>
            <a:endParaRPr/>
          </a:p>
          <a:p>
            <a:r>
              <a:t>Buenos días, mi nombre es Amaris Vélez y estos son mis compañeros William Calder y Andrés Rodríguez. En el día de hoy les estaremos presentando nuestro segundo reporte de progreso de nuestra propuesta titulada Renewable Energy Lab for wind and solar power system analysis.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5" name="Shape 2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Amaris:</a:t>
            </a:r>
          </a:p>
          <a:p>
            <a:endParaRPr/>
          </a:p>
          <a:p>
            <a:r>
              <a:t>Buenos días, mi nombre es Amaris Vélez y estos son mis compañeros William Calder y Andrés Rodríguez. En el día de hoy les estaremos presentando nuestro segundo reporte de progreso de nuestra propuesta titulada Renewable Energy Lab for wind and solar power system analysis.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2" name="Shape 28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Amaris:</a:t>
            </a:r>
          </a:p>
          <a:p>
            <a:endParaRPr/>
          </a:p>
          <a:p>
            <a:r>
              <a:t>Buenos días, mi nombre es Amaris Vélez y estos son mis compañeros William Calder y Andrés Rodríguez. En el día de hoy les estaremos presentando nuestro segundo reporte de progreso de nuestra propuesta titulada Renewable Energy Lab for wind and solar power system analysis.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8" name="Shape 2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Amaris:</a:t>
            </a:r>
          </a:p>
          <a:p>
            <a:endParaRPr/>
          </a:p>
          <a:p>
            <a:r>
              <a:t>Buenos días, mi nombre es Amaris Vélez y estos son mis compañeros William Calder y Andrés Rodríguez. En el día de hoy les estaremos presentando nuestro segundo reporte de progreso de nuestra propuesta titulada Renewable Energy Lab for wind and solar power system analysis.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Amaris:</a:t>
            </a:r>
          </a:p>
          <a:p>
            <a:endParaRPr/>
          </a:p>
          <a:p>
            <a:r>
              <a:t>Buenos días, mi nombre es Amaris Vélez y estos son mis compañeros William Calder y Andrés Rodríguez. En el día de hoy les estaremos presentando nuestro segundo reporte de progreso de nuestra propuesta titulada Renewable Energy Lab for wind and solar power system analysis.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7" name="Shape 1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Amaris:</a:t>
            </a:r>
          </a:p>
          <a:p>
            <a:endParaRPr/>
          </a:p>
          <a:p>
            <a:r>
              <a:t>Buenos días, mi nombre es Amaris Vélez y estos son mis compañeros William Calder y Andrés Rodríguez. En el día de hoy les estaremos presentando nuestro segundo reporte de progreso de nuestra propuesta titulada Renewable Energy Lab for wind and solar power system analysis.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Amaris:</a:t>
            </a:r>
          </a:p>
          <a:p>
            <a:endParaRPr/>
          </a:p>
          <a:p>
            <a:r>
              <a:t>Buenos días, mi nombre es Amaris Vélez y estos son mis compañeros William Calder y Andrés Rodríguez. En el día de hoy les estaremos presentando nuestro segundo reporte de progreso de nuestra propuesta titulada Renewable Energy Lab for wind and solar power system analysis.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Amaris:</a:t>
            </a:r>
          </a:p>
          <a:p>
            <a:endParaRPr/>
          </a:p>
          <a:p>
            <a:r>
              <a:t>Buenos días, mi nombre es Amaris Vélez y estos son mis compañeros William Calder y Andrés Rodríguez. En el día de hoy les estaremos presentando nuestro segundo reporte de progreso de nuestra propuesta titulada Renewable Energy Lab for wind and solar power system analysis.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0" name="Shape 18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Amaris:</a:t>
            </a:r>
          </a:p>
          <a:p>
            <a:endParaRPr/>
          </a:p>
          <a:p>
            <a:r>
              <a:t>Buenos días, mi nombre es Amaris Vélez y estos son mis compañeros William Calder y Andrés Rodríguez. En el día de hoy les estaremos presentando nuestro segundo reporte de progreso de nuestra propuesta titulada Renewable Energy Lab for wind and solar power system analysis.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8" name="Shape 1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Amaris:</a:t>
            </a:r>
          </a:p>
          <a:p>
            <a:endParaRPr/>
          </a:p>
          <a:p>
            <a:r>
              <a:t>Buenos días, mi nombre es Amaris Vélez y estos son mis compañeros William Calder y Andrés Rodríguez. En el día de hoy les estaremos presentando nuestro segundo reporte de progreso de nuestra propuesta titulada Renewable Energy Lab for wind and solar power system analysis.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5" name="Shape 1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Amaris:</a:t>
            </a:r>
          </a:p>
          <a:p>
            <a:endParaRPr/>
          </a:p>
          <a:p>
            <a:r>
              <a:t>Buenos días, mi nombre es Amaris Vélez y estos son mis compañeros William Calder y Andrés Rodríguez. En el día de hoy les estaremos presentando nuestro segundo reporte de progreso de nuestra propuesta titulada Renewable Energy Lab for wind and solar power system analysis.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Amaris:</a:t>
            </a:r>
          </a:p>
          <a:p>
            <a:endParaRPr/>
          </a:p>
          <a:p>
            <a:r>
              <a:t>Buenos días, mi nombre es Amaris Vélez y estos son mis compañeros William Calder y Andrés Rodríguez. En el día de hoy les estaremos presentando nuestro segundo reporte de progreso de nuestra propuesta titulada Renewable Energy Lab for wind and solar power system analysis.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Photo - Horizontal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mage"/>
          <p:cNvSpPr>
            <a:spLocks noGrp="1"/>
          </p:cNvSpPr>
          <p:nvPr>
            <p:ph type="pic" idx="13"/>
          </p:nvPr>
        </p:nvSpPr>
        <p:spPr>
          <a:xfrm>
            <a:off x="0" y="2717800"/>
            <a:ext cx="13004800" cy="7035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660400" y="10033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 sz="6200" spc="992"/>
            </a:lvl1pPr>
          </a:lstStyle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0400" y="508000"/>
            <a:ext cx="11684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Text"/>
          <p:cNvSpPr txBox="1">
            <a:spLocks noGrp="1"/>
          </p:cNvSpPr>
          <p:nvPr>
            <p:ph type="title"/>
          </p:nvPr>
        </p:nvSpPr>
        <p:spPr>
          <a:xfrm>
            <a:off x="660400" y="4292600"/>
            <a:ext cx="11684000" cy="2222500"/>
          </a:xfrm>
          <a:prstGeom prst="rect">
            <a:avLst/>
          </a:prstGeom>
        </p:spPr>
        <p:txBody>
          <a:bodyPr/>
          <a:lstStyle>
            <a:lvl1pPr>
              <a:defRPr sz="6200" spc="992"/>
            </a:lvl1pPr>
          </a:lstStyle>
          <a:p>
            <a:r>
              <a:t>Title Text</a:t>
            </a:r>
          </a:p>
        </p:txBody>
      </p:sp>
      <p:sp>
        <p:nvSpPr>
          <p:cNvPr id="12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0400" y="3416300"/>
            <a:ext cx="11684000" cy="8890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sz="2400" cap="all" spc="384">
                <a:solidFill>
                  <a:srgbClr val="55D8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sz="2400" cap="all" spc="384">
                <a:solidFill>
                  <a:srgbClr val="55D8FF"/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sz="2400" cap="all" spc="384">
                <a:solidFill>
                  <a:srgbClr val="55D8FF"/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sz="2400" cap="all" spc="384">
                <a:solidFill>
                  <a:srgbClr val="55D8FF"/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sz="2400" cap="all" spc="384">
                <a:solidFill>
                  <a:srgbClr val="55D8FF"/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>
            <a:spLocks noGrp="1"/>
          </p:cNvSpPr>
          <p:nvPr>
            <p:ph type="pic" idx="13"/>
          </p:nvPr>
        </p:nvSpPr>
        <p:spPr>
          <a:xfrm>
            <a:off x="6496050" y="635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2" name="Title Text"/>
          <p:cNvSpPr txBox="1">
            <a:spLocks noGrp="1"/>
          </p:cNvSpPr>
          <p:nvPr>
            <p:ph type="title"/>
          </p:nvPr>
        </p:nvSpPr>
        <p:spPr>
          <a:xfrm>
            <a:off x="546100" y="4305300"/>
            <a:ext cx="5410200" cy="29845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46100" y="3429000"/>
            <a:ext cx="5410200" cy="889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sz="2400" cap="all" spc="384">
                <a:solidFill>
                  <a:srgbClr val="55D8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sz="2400" cap="all" spc="384">
                <a:solidFill>
                  <a:srgbClr val="55D8FF"/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sz="2400" cap="all" spc="384">
                <a:solidFill>
                  <a:srgbClr val="55D8FF"/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sz="2400" cap="all" spc="384">
                <a:solidFill>
                  <a:srgbClr val="55D8FF"/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sz="2400" cap="all" spc="384">
                <a:solidFill>
                  <a:srgbClr val="55D8FF"/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Image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9" name="Title Text"/>
          <p:cNvSpPr txBox="1">
            <a:spLocks noGrp="1"/>
          </p:cNvSpPr>
          <p:nvPr>
            <p:ph type="title"/>
          </p:nvPr>
        </p:nvSpPr>
        <p:spPr>
          <a:xfrm>
            <a:off x="660400" y="609600"/>
            <a:ext cx="5080000" cy="1854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60400" y="2819400"/>
            <a:ext cx="5080000" cy="60579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3200"/>
              </a:spcBef>
              <a:defRPr sz="3000"/>
            </a:lvl1pPr>
            <a:lvl2pPr marL="787400" indent="-393700">
              <a:spcBef>
                <a:spcPts val="3200"/>
              </a:spcBef>
              <a:defRPr sz="3000"/>
            </a:lvl2pPr>
            <a:lvl3pPr marL="1181100" indent="-393700">
              <a:spcBef>
                <a:spcPts val="3200"/>
              </a:spcBef>
              <a:defRPr sz="3000"/>
            </a:lvl3pPr>
            <a:lvl4pPr marL="1574800" indent="-393700">
              <a:spcBef>
                <a:spcPts val="3200"/>
              </a:spcBef>
              <a:defRPr sz="3000"/>
            </a:lvl4pPr>
            <a:lvl5pPr marL="1968500" indent="-393700">
              <a:spcBef>
                <a:spcPts val="3200"/>
              </a:spcBef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Body Level One…"/>
          <p:cNvSpPr txBox="1">
            <a:spLocks noGrp="1"/>
          </p:cNvSpPr>
          <p:nvPr>
            <p:ph type="body" idx="1"/>
          </p:nvPr>
        </p:nvSpPr>
        <p:spPr>
          <a:xfrm>
            <a:off x="660400" y="1511300"/>
            <a:ext cx="11684000" cy="67183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Image"/>
          <p:cNvSpPr>
            <a:spLocks noGrp="1"/>
          </p:cNvSpPr>
          <p:nvPr>
            <p:ph type="pic" sz="half" idx="13"/>
          </p:nvPr>
        </p:nvSpPr>
        <p:spPr>
          <a:xfrm>
            <a:off x="6502400" y="4879052"/>
            <a:ext cx="6502400" cy="487680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7" name="Image"/>
          <p:cNvSpPr>
            <a:spLocks noGrp="1"/>
          </p:cNvSpPr>
          <p:nvPr>
            <p:ph type="pic" sz="half" idx="14"/>
          </p:nvPr>
        </p:nvSpPr>
        <p:spPr>
          <a:xfrm>
            <a:off x="6502400" y="0"/>
            <a:ext cx="6502400" cy="4876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8" name="Image"/>
          <p:cNvSpPr>
            <a:spLocks noGrp="1"/>
          </p:cNvSpPr>
          <p:nvPr>
            <p:ph type="pic" idx="15"/>
          </p:nvPr>
        </p:nvSpPr>
        <p:spPr>
          <a:xfrm>
            <a:off x="0" y="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6362700"/>
            <a:ext cx="10464800" cy="5207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sz="2400" cap="all" spc="384">
                <a:solidFill>
                  <a:srgbClr val="55D8FF"/>
                </a:solidFill>
              </a:defRPr>
            </a:lvl1pPr>
            <a:lvl2pPr marL="783166" indent="-313266" algn="ctr">
              <a:spcBef>
                <a:spcPts val="0"/>
              </a:spcBef>
              <a:buClrTx/>
              <a:defRPr sz="2400" cap="all" spc="384">
                <a:solidFill>
                  <a:srgbClr val="55D8FF"/>
                </a:solidFill>
              </a:defRPr>
            </a:lvl2pPr>
            <a:lvl3pPr marL="1253064" indent="-313264" algn="ctr">
              <a:spcBef>
                <a:spcPts val="0"/>
              </a:spcBef>
              <a:buClrTx/>
              <a:defRPr sz="2400" cap="all" spc="384">
                <a:solidFill>
                  <a:srgbClr val="55D8FF"/>
                </a:solidFill>
              </a:defRPr>
            </a:lvl3pPr>
            <a:lvl4pPr marL="1722964" indent="-313264" algn="ctr">
              <a:spcBef>
                <a:spcPts val="0"/>
              </a:spcBef>
              <a:buClrTx/>
              <a:defRPr sz="2400" cap="all" spc="384">
                <a:solidFill>
                  <a:srgbClr val="55D8FF"/>
                </a:solidFill>
              </a:defRPr>
            </a:lvl4pPr>
            <a:lvl5pPr marL="2192864" indent="-313264" algn="ctr">
              <a:spcBef>
                <a:spcPts val="0"/>
              </a:spcBef>
              <a:buClrTx/>
              <a:defRPr sz="2400" cap="all" spc="384">
                <a:solidFill>
                  <a:srgbClr val="55D8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“Type a quote here.”"/>
          <p:cNvSpPr txBox="1">
            <a:spLocks noGrp="1"/>
          </p:cNvSpPr>
          <p:nvPr>
            <p:ph type="body" sz="quarter" idx="13"/>
          </p:nvPr>
        </p:nvSpPr>
        <p:spPr>
          <a:xfrm>
            <a:off x="1270000" y="4248150"/>
            <a:ext cx="10464800" cy="723900"/>
          </a:xfrm>
          <a:prstGeom prst="rect">
            <a:avLst/>
          </a:prstGeom>
        </p:spPr>
        <p:txBody>
          <a:bodyPr/>
          <a:lstStyle/>
          <a:p>
            <a:pPr defTabSz="554990">
              <a:lnSpc>
                <a:spcPct val="90000"/>
              </a:lnSpc>
            </a:pPr>
            <a:endParaRPr/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2959100"/>
            <a:ext cx="10464800" cy="520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2400" cap="all" spc="384">
                <a:solidFill>
                  <a:srgbClr val="55D8FF"/>
                </a:solidFill>
              </a:defRPr>
            </a:lvl1pPr>
            <a:lvl2pPr marL="783166" indent="-313266" algn="ctr">
              <a:spcBef>
                <a:spcPts val="0"/>
              </a:spcBef>
              <a:buClrTx/>
              <a:defRPr sz="2400" cap="all" spc="384">
                <a:solidFill>
                  <a:srgbClr val="55D8FF"/>
                </a:solidFill>
              </a:defRPr>
            </a:lvl2pPr>
            <a:lvl3pPr marL="1253064" indent="-313264" algn="ctr">
              <a:spcBef>
                <a:spcPts val="0"/>
              </a:spcBef>
              <a:buClrTx/>
              <a:defRPr sz="2400" cap="all" spc="384">
                <a:solidFill>
                  <a:srgbClr val="55D8FF"/>
                </a:solidFill>
              </a:defRPr>
            </a:lvl3pPr>
            <a:lvl4pPr marL="1722964" indent="-313264" algn="ctr">
              <a:spcBef>
                <a:spcPts val="0"/>
              </a:spcBef>
              <a:buClrTx/>
              <a:defRPr sz="2400" cap="all" spc="384">
                <a:solidFill>
                  <a:srgbClr val="55D8FF"/>
                </a:solidFill>
              </a:defRPr>
            </a:lvl4pPr>
            <a:lvl5pPr marL="2192864" indent="-313264" algn="ctr">
              <a:spcBef>
                <a:spcPts val="0"/>
              </a:spcBef>
              <a:buClrTx/>
              <a:defRPr sz="2400" cap="all" spc="384">
                <a:solidFill>
                  <a:srgbClr val="55D8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“Type a quote here.”"/>
          <p:cNvSpPr txBox="1">
            <a:spLocks noGrp="1"/>
          </p:cNvSpPr>
          <p:nvPr>
            <p:ph type="body" sz="quarter" idx="13"/>
          </p:nvPr>
        </p:nvSpPr>
        <p:spPr>
          <a:xfrm>
            <a:off x="1270000" y="1346200"/>
            <a:ext cx="10464800" cy="723900"/>
          </a:xfrm>
          <a:prstGeom prst="rect">
            <a:avLst/>
          </a:prstGeom>
        </p:spPr>
        <p:txBody>
          <a:bodyPr/>
          <a:lstStyle/>
          <a:p>
            <a:pPr defTabSz="554990">
              <a:lnSpc>
                <a:spcPct val="90000"/>
              </a:lnSpc>
            </a:pPr>
            <a:endParaRPr/>
          </a:p>
        </p:txBody>
      </p:sp>
      <p:sp>
        <p:nvSpPr>
          <p:cNvPr id="87" name="Image"/>
          <p:cNvSpPr>
            <a:spLocks noGrp="1"/>
          </p:cNvSpPr>
          <p:nvPr>
            <p:ph type="pic" idx="14"/>
          </p:nvPr>
        </p:nvSpPr>
        <p:spPr>
          <a:xfrm>
            <a:off x="-19050" y="3613150"/>
            <a:ext cx="13004800" cy="613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60400" y="609600"/>
            <a:ext cx="11684000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60400" y="2019300"/>
            <a:ext cx="11684000" cy="671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897" y="9258299"/>
            <a:ext cx="352045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1pPr>
      <a:lvl2pPr marL="939800" marR="0" indent="-4699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2pPr>
      <a:lvl3pPr marL="1409700" marR="0" indent="-4699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3pPr>
      <a:lvl4pPr marL="1879600" marR="0" indent="-4699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4pPr>
      <a:lvl5pPr marL="2349500" marR="0" indent="-4699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5pPr>
      <a:lvl6pPr marL="2819400" marR="0" indent="-4699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6pPr>
      <a:lvl7pPr marL="3289300" marR="0" indent="-4699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7pPr>
      <a:lvl8pPr marL="3759200" marR="0" indent="-4699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8pPr>
      <a:lvl9pPr marL="4229100" marR="0" indent="-4699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Avenir Light"/>
          <a:ea typeface="Avenir Light"/>
          <a:cs typeface="Avenir Light"/>
          <a:sym typeface="Avenir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jpe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F3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11" descr="Picture 11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50503" y="4336986"/>
            <a:ext cx="4968171" cy="3726129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Renewable Energy Lab for wind &amp; solar power system Analysis"/>
          <p:cNvSpPr txBox="1">
            <a:spLocks noGrp="1"/>
          </p:cNvSpPr>
          <p:nvPr>
            <p:ph type="title"/>
          </p:nvPr>
        </p:nvSpPr>
        <p:spPr>
          <a:xfrm>
            <a:off x="752474" y="3803650"/>
            <a:ext cx="11684007" cy="1168401"/>
          </a:xfrm>
          <a:prstGeom prst="rect">
            <a:avLst/>
          </a:prstGeom>
        </p:spPr>
        <p:txBody>
          <a:bodyPr/>
          <a:lstStyle>
            <a:lvl1pPr defTabSz="292100">
              <a:defRPr sz="3600" spc="400">
                <a:solidFill>
                  <a:srgbClr val="FFC525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rPr b="1" dirty="0">
                <a:latin typeface="Avenir Light"/>
              </a:rPr>
              <a:t>Honeywell Navigation challenge</a:t>
            </a:r>
          </a:p>
        </p:txBody>
      </p:sp>
      <p:sp>
        <p:nvSpPr>
          <p:cNvPr id="132" name="URP-HS: Oral Progress Report #1"/>
          <p:cNvSpPr txBox="1">
            <a:spLocks noGrp="1"/>
          </p:cNvSpPr>
          <p:nvPr>
            <p:ph type="body" sz="quarter" idx="1"/>
          </p:nvPr>
        </p:nvSpPr>
        <p:spPr>
          <a:xfrm>
            <a:off x="752475" y="2914648"/>
            <a:ext cx="11684007" cy="889004"/>
          </a:xfrm>
          <a:prstGeom prst="rect">
            <a:avLst/>
          </a:prstGeom>
        </p:spPr>
        <p:txBody>
          <a:bodyPr/>
          <a:lstStyle>
            <a:lvl1pPr>
              <a:defRPr sz="2800" spc="300">
                <a:solidFill>
                  <a:srgbClr val="0242A6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rPr b="1" dirty="0">
                <a:latin typeface="Avenir Light"/>
              </a:rPr>
              <a:t>Final proposal</a:t>
            </a:r>
          </a:p>
        </p:txBody>
      </p:sp>
      <p:sp>
        <p:nvSpPr>
          <p:cNvPr id="133" name="Team members…"/>
          <p:cNvSpPr txBox="1"/>
          <p:nvPr/>
        </p:nvSpPr>
        <p:spPr>
          <a:xfrm>
            <a:off x="487842" y="8113583"/>
            <a:ext cx="2422138" cy="1265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0"/>
              </a:spcBef>
              <a:defRPr sz="28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b="1" dirty="0"/>
              <a:t>Team members</a:t>
            </a:r>
          </a:p>
          <a:p>
            <a:pPr>
              <a:spcBef>
                <a:spcPts val="0"/>
              </a:spcBef>
              <a:defRPr sz="2800">
                <a:latin typeface="Avenir Light"/>
                <a:ea typeface="Avenir Light"/>
                <a:cs typeface="Avenir Light"/>
                <a:sym typeface="Avenir Light"/>
              </a:defRPr>
            </a:pPr>
            <a:r>
              <a:rPr dirty="0"/>
              <a:t>Amaris </a:t>
            </a:r>
            <a:r>
              <a:rPr dirty="0" err="1"/>
              <a:t>Vélez</a:t>
            </a:r>
            <a:endParaRPr dirty="0"/>
          </a:p>
          <a:p>
            <a:pPr>
              <a:spcBef>
                <a:spcPts val="0"/>
              </a:spcBef>
              <a:defRPr sz="2800">
                <a:latin typeface="Avenir Light"/>
                <a:ea typeface="Avenir Light"/>
                <a:cs typeface="Avenir Light"/>
                <a:sym typeface="Avenir Light"/>
              </a:defRPr>
            </a:pPr>
            <a:r>
              <a:rPr dirty="0"/>
              <a:t>María De León</a:t>
            </a:r>
          </a:p>
        </p:txBody>
      </p:sp>
      <p:sp>
        <p:nvSpPr>
          <p:cNvPr id="134" name="Mentor…"/>
          <p:cNvSpPr txBox="1"/>
          <p:nvPr/>
        </p:nvSpPr>
        <p:spPr>
          <a:xfrm>
            <a:off x="3741077" y="8437593"/>
            <a:ext cx="2632131" cy="878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0"/>
              </a:spcBef>
              <a:defRPr sz="28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b="1" dirty="0"/>
              <a:t>Mentor</a:t>
            </a:r>
          </a:p>
          <a:p>
            <a:pPr>
              <a:spcBef>
                <a:spcPts val="0"/>
              </a:spcBef>
              <a:defRPr sz="2800">
                <a:latin typeface="Avenir Light"/>
                <a:ea typeface="Avenir Light"/>
                <a:cs typeface="Avenir Light"/>
                <a:sym typeface="Avenir Light"/>
              </a:defRPr>
            </a:pPr>
            <a:r>
              <a:rPr dirty="0" err="1"/>
              <a:t>Wenceslao</a:t>
            </a:r>
            <a:r>
              <a:rPr dirty="0"/>
              <a:t> López</a:t>
            </a:r>
          </a:p>
        </p:txBody>
      </p:sp>
      <p:sp>
        <p:nvSpPr>
          <p:cNvPr id="135" name="1-Dec-2017"/>
          <p:cNvSpPr txBox="1"/>
          <p:nvPr/>
        </p:nvSpPr>
        <p:spPr>
          <a:xfrm>
            <a:off x="10313757" y="8717877"/>
            <a:ext cx="216575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r>
              <a:t>23-OCT-2018</a:t>
            </a:r>
          </a:p>
        </p:txBody>
      </p:sp>
      <p:pic>
        <p:nvPicPr>
          <p:cNvPr id="136" name="Picture 13" descr="Picture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878899" y="227318"/>
            <a:ext cx="2943019" cy="441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Picture 1" descr="Picture 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46452" y="153886"/>
            <a:ext cx="2528192" cy="588318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Mentor…"/>
          <p:cNvSpPr txBox="1"/>
          <p:nvPr/>
        </p:nvSpPr>
        <p:spPr>
          <a:xfrm>
            <a:off x="7141530" y="8717877"/>
            <a:ext cx="248842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800"/>
            </a:lvl1pPr>
          </a:lstStyle>
          <a:p>
            <a:r>
              <a:t>EE 4002 -FA18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F7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78899" y="227318"/>
            <a:ext cx="2943019" cy="441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46452" y="153886"/>
            <a:ext cx="2528192" cy="588318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Agenda"/>
          <p:cNvSpPr txBox="1">
            <a:spLocks noGrp="1"/>
          </p:cNvSpPr>
          <p:nvPr>
            <p:ph type="title"/>
          </p:nvPr>
        </p:nvSpPr>
        <p:spPr>
          <a:xfrm>
            <a:off x="686525" y="880915"/>
            <a:ext cx="11684003" cy="1422402"/>
          </a:xfrm>
          <a:prstGeom prst="rect">
            <a:avLst/>
          </a:prstGeom>
        </p:spPr>
        <p:txBody>
          <a:bodyPr/>
          <a:lstStyle>
            <a:lvl1pPr>
              <a:defRPr spc="700">
                <a:solidFill>
                  <a:srgbClr val="0242A6"/>
                </a:solidFill>
              </a:defRPr>
            </a:lvl1pPr>
          </a:lstStyle>
          <a:p>
            <a:r>
              <a:t>Solid works model</a:t>
            </a:r>
          </a:p>
        </p:txBody>
      </p:sp>
      <p:pic>
        <p:nvPicPr>
          <p:cNvPr id="206" name="5D22117D-083C-4E42-AD32-788CA7E02C61-L0-001.jpeg" descr="5D22117D-083C-4E42-AD32-788CA7E02C61-L0-001.jpeg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47714" y="2988606"/>
            <a:ext cx="10709372" cy="492992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F7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78899" y="227318"/>
            <a:ext cx="2943019" cy="441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46452" y="153886"/>
            <a:ext cx="2528192" cy="588318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Agenda"/>
          <p:cNvSpPr txBox="1">
            <a:spLocks noGrp="1"/>
          </p:cNvSpPr>
          <p:nvPr>
            <p:ph type="title"/>
          </p:nvPr>
        </p:nvSpPr>
        <p:spPr>
          <a:xfrm>
            <a:off x="686525" y="880915"/>
            <a:ext cx="11684003" cy="1422402"/>
          </a:xfrm>
          <a:prstGeom prst="rect">
            <a:avLst/>
          </a:prstGeom>
        </p:spPr>
        <p:txBody>
          <a:bodyPr/>
          <a:lstStyle>
            <a:lvl1pPr>
              <a:defRPr spc="700">
                <a:solidFill>
                  <a:srgbClr val="0242A6"/>
                </a:solidFill>
              </a:defRPr>
            </a:lvl1pPr>
          </a:lstStyle>
          <a:p>
            <a:r>
              <a:t>UAV Components</a:t>
            </a:r>
          </a:p>
        </p:txBody>
      </p:sp>
      <p:pic>
        <p:nvPicPr>
          <p:cNvPr id="213" name="0F9BE9BE-F241-436C-BB74-882D88A2311A-L0-001.png" descr="0F9BE9BE-F241-436C-BB74-882D88A2311A-L0-00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8649" y="4265063"/>
            <a:ext cx="1964910" cy="19709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0F9BE9BE-F241-436C-BB74-882D88A2311A-L0-001.png" descr="0F9BE9BE-F241-436C-BB74-882D88A2311A-L0-00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67953" y="4265063"/>
            <a:ext cx="1964911" cy="19709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DDF592A5-4071-485A-82D7-2C2A90489676-L0-001.jpeg" descr="DDF592A5-4071-485A-82D7-2C2A90489676-L0-001.jpeg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283021" y="2515461"/>
            <a:ext cx="6185471" cy="6479582"/>
          </a:xfrm>
          <a:prstGeom prst="rect">
            <a:avLst/>
          </a:prstGeom>
          <a:effectLst>
            <a:outerShdw blurRad="101600" dist="25400" dir="5400000" rotWithShape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F7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78899" y="227318"/>
            <a:ext cx="2943019" cy="441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46452" y="153886"/>
            <a:ext cx="2528192" cy="588318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Agenda"/>
          <p:cNvSpPr txBox="1">
            <a:spLocks noGrp="1"/>
          </p:cNvSpPr>
          <p:nvPr>
            <p:ph type="title"/>
          </p:nvPr>
        </p:nvSpPr>
        <p:spPr>
          <a:xfrm>
            <a:off x="660399" y="1012001"/>
            <a:ext cx="11684002" cy="1422402"/>
          </a:xfrm>
          <a:prstGeom prst="rect">
            <a:avLst/>
          </a:prstGeom>
        </p:spPr>
        <p:txBody>
          <a:bodyPr/>
          <a:lstStyle>
            <a:lvl1pPr>
              <a:defRPr spc="700">
                <a:solidFill>
                  <a:srgbClr val="0242A6"/>
                </a:solidFill>
              </a:defRPr>
            </a:lvl1pPr>
          </a:lstStyle>
          <a:p>
            <a:r>
              <a:t>UAV navigation</a:t>
            </a:r>
          </a:p>
        </p:txBody>
      </p:sp>
      <p:pic>
        <p:nvPicPr>
          <p:cNvPr id="222" name="762A1B18-479A-4FFD-A380-719A62EB8B0F-L0-001.png" descr="762A1B18-479A-4FFD-A380-719A62EB8B0F-L0-00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60574" y="3758118"/>
            <a:ext cx="7557215" cy="5346730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TextBox 7"/>
          <p:cNvSpPr txBox="1"/>
          <p:nvPr/>
        </p:nvSpPr>
        <p:spPr>
          <a:xfrm>
            <a:off x="705933" y="2850509"/>
            <a:ext cx="7760448" cy="35973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71500" indent="-571500">
              <a:buSzPct val="100000"/>
              <a:buFont typeface="Arial"/>
              <a:buChar char="•"/>
            </a:pPr>
            <a:r>
              <a:rPr dirty="0">
                <a:latin typeface="Avenir Heavy"/>
              </a:rPr>
              <a:t>Thrust - Horizontal Movement</a:t>
            </a:r>
          </a:p>
          <a:p>
            <a:pPr marL="571500" indent="-571500">
              <a:buSzPct val="100000"/>
              <a:buFont typeface="Arial"/>
              <a:buChar char="•"/>
            </a:pPr>
            <a:r>
              <a:rPr dirty="0">
                <a:latin typeface="Avenir Heavy"/>
              </a:rPr>
              <a:t>X Axis: Roll</a:t>
            </a:r>
          </a:p>
          <a:p>
            <a:pPr marL="571500" indent="-571500">
              <a:buSzPct val="100000"/>
              <a:buFont typeface="Arial"/>
              <a:buChar char="•"/>
            </a:pPr>
            <a:r>
              <a:rPr dirty="0">
                <a:latin typeface="Avenir Heavy"/>
              </a:rPr>
              <a:t>Y Axis: Pitch</a:t>
            </a:r>
          </a:p>
          <a:p>
            <a:pPr marL="571500" indent="-571500">
              <a:buSzPct val="100000"/>
              <a:buFont typeface="Arial"/>
              <a:buChar char="•"/>
            </a:pPr>
            <a:r>
              <a:rPr dirty="0">
                <a:latin typeface="Avenir Heavy"/>
              </a:rPr>
              <a:t>Z Axis: Yaw 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F7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78899" y="227318"/>
            <a:ext cx="2943019" cy="441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46452" y="153886"/>
            <a:ext cx="2528192" cy="588318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Agenda"/>
          <p:cNvSpPr txBox="1">
            <a:spLocks noGrp="1"/>
          </p:cNvSpPr>
          <p:nvPr>
            <p:ph type="title"/>
          </p:nvPr>
        </p:nvSpPr>
        <p:spPr>
          <a:xfrm>
            <a:off x="660399" y="1186096"/>
            <a:ext cx="11684002" cy="1422402"/>
          </a:xfrm>
          <a:prstGeom prst="rect">
            <a:avLst/>
          </a:prstGeom>
        </p:spPr>
        <p:txBody>
          <a:bodyPr/>
          <a:lstStyle/>
          <a:p>
            <a:pPr defTabSz="362204">
              <a:defRPr sz="3843" spc="433">
                <a:solidFill>
                  <a:srgbClr val="0242A6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Flight controller</a:t>
            </a:r>
          </a:p>
          <a:p>
            <a:pPr defTabSz="362204">
              <a:defRPr sz="3843" spc="433">
                <a:solidFill>
                  <a:srgbClr val="0242A6"/>
                </a:solidFill>
              </a:defRPr>
            </a:pPr>
            <a:r>
              <a:t>Types of controllers</a:t>
            </a:r>
          </a:p>
        </p:txBody>
      </p:sp>
      <p:pic>
        <p:nvPicPr>
          <p:cNvPr id="230" name="2DD0308C-8114-4EF7-8964-11E08E8D20C8-L0-001.gif" descr="2DD0308C-8114-4EF7-8964-11E08E8D20C8-L0-001.gif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6772" y="5105875"/>
            <a:ext cx="11931256" cy="3828481"/>
          </a:xfrm>
          <a:prstGeom prst="rect">
            <a:avLst/>
          </a:prstGeom>
        </p:spPr>
      </p:pic>
      <p:sp>
        <p:nvSpPr>
          <p:cNvPr id="231" name="TextBox 7"/>
          <p:cNvSpPr txBox="1"/>
          <p:nvPr/>
        </p:nvSpPr>
        <p:spPr>
          <a:xfrm>
            <a:off x="660399" y="3044524"/>
            <a:ext cx="7760448" cy="1599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71500" indent="-571500">
              <a:buSzPct val="100000"/>
              <a:buFont typeface="Arial"/>
              <a:buChar char="•"/>
            </a:pPr>
            <a:r>
              <a:rPr dirty="0">
                <a:latin typeface="Avenir Heavy"/>
              </a:rPr>
              <a:t>Fuzzy Controller</a:t>
            </a:r>
          </a:p>
          <a:p>
            <a:pPr marL="571500" indent="-571500">
              <a:buSzPct val="100000"/>
              <a:buFont typeface="Arial"/>
              <a:buChar char="•"/>
            </a:pPr>
            <a:r>
              <a:rPr dirty="0">
                <a:latin typeface="Avenir Heavy"/>
              </a:rPr>
              <a:t>PID Controller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F7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78899" y="227318"/>
            <a:ext cx="2943019" cy="441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46452" y="153886"/>
            <a:ext cx="2528192" cy="588318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Agenda"/>
          <p:cNvSpPr txBox="1">
            <a:spLocks noGrp="1"/>
          </p:cNvSpPr>
          <p:nvPr>
            <p:ph type="title"/>
          </p:nvPr>
        </p:nvSpPr>
        <p:spPr>
          <a:xfrm>
            <a:off x="686525" y="880915"/>
            <a:ext cx="11684003" cy="1422402"/>
          </a:xfrm>
          <a:prstGeom prst="rect">
            <a:avLst/>
          </a:prstGeom>
        </p:spPr>
        <p:txBody>
          <a:bodyPr/>
          <a:lstStyle/>
          <a:p>
            <a:pPr defTabSz="362204">
              <a:defRPr sz="3843" spc="433">
                <a:solidFill>
                  <a:srgbClr val="0242A6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Flight controller</a:t>
            </a:r>
          </a:p>
          <a:p>
            <a:pPr defTabSz="362204">
              <a:defRPr sz="3843" spc="433">
                <a:solidFill>
                  <a:srgbClr val="0242A6"/>
                </a:solidFill>
              </a:defRPr>
            </a:pPr>
            <a:r>
              <a:t>Filters</a:t>
            </a:r>
          </a:p>
        </p:txBody>
      </p:sp>
      <p:pic>
        <p:nvPicPr>
          <p:cNvPr id="238" name="2AA92AD3-C7F3-49E0-A420-C24B4A8CCEB0-L0-001.png" descr="2AA92AD3-C7F3-49E0-A420-C24B4A8CCEB0-L0-001.png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79905" y="2833037"/>
            <a:ext cx="9644990" cy="529572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F7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78899" y="227318"/>
            <a:ext cx="2943019" cy="441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46452" y="153886"/>
            <a:ext cx="2528192" cy="588318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Agenda"/>
          <p:cNvSpPr txBox="1">
            <a:spLocks noGrp="1"/>
          </p:cNvSpPr>
          <p:nvPr>
            <p:ph type="title"/>
          </p:nvPr>
        </p:nvSpPr>
        <p:spPr>
          <a:xfrm>
            <a:off x="660399" y="1084369"/>
            <a:ext cx="11684002" cy="1422402"/>
          </a:xfrm>
          <a:prstGeom prst="rect">
            <a:avLst/>
          </a:prstGeom>
        </p:spPr>
        <p:txBody>
          <a:bodyPr/>
          <a:lstStyle/>
          <a:p>
            <a:pPr defTabSz="362204">
              <a:defRPr sz="3843" spc="433">
                <a:solidFill>
                  <a:srgbClr val="0242A6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Flight controller</a:t>
            </a:r>
          </a:p>
          <a:p>
            <a:pPr defTabSz="362204">
              <a:defRPr sz="3843" spc="433">
                <a:solidFill>
                  <a:srgbClr val="0242A6"/>
                </a:solidFill>
              </a:defRPr>
            </a:pPr>
            <a:r>
              <a:t>Block Diagram</a:t>
            </a:r>
          </a:p>
        </p:txBody>
      </p:sp>
      <p:pic>
        <p:nvPicPr>
          <p:cNvPr id="245" name="0DA0A17D-26E5-432D-81E6-4146A92514DB-L0-001.jpeg" descr="0DA0A17D-26E5-432D-81E6-4146A92514DB-L0-001.jpeg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6460" y="2672427"/>
            <a:ext cx="11731880" cy="625580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F7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78899" y="227318"/>
            <a:ext cx="2943019" cy="441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46452" y="153886"/>
            <a:ext cx="2528192" cy="588318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Agenda"/>
          <p:cNvSpPr txBox="1">
            <a:spLocks noGrp="1"/>
          </p:cNvSpPr>
          <p:nvPr>
            <p:ph type="title"/>
          </p:nvPr>
        </p:nvSpPr>
        <p:spPr>
          <a:xfrm>
            <a:off x="686525" y="880915"/>
            <a:ext cx="11684003" cy="1422402"/>
          </a:xfrm>
          <a:prstGeom prst="rect">
            <a:avLst/>
          </a:prstGeom>
        </p:spPr>
        <p:txBody>
          <a:bodyPr/>
          <a:lstStyle/>
          <a:p>
            <a:pPr defTabSz="362204">
              <a:defRPr sz="3843" spc="433">
                <a:solidFill>
                  <a:srgbClr val="0242A6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Flight controller</a:t>
            </a:r>
          </a:p>
          <a:p>
            <a:pPr defTabSz="362204">
              <a:defRPr sz="3843" spc="433">
                <a:solidFill>
                  <a:srgbClr val="0242A6"/>
                </a:solidFill>
              </a:defRPr>
            </a:pPr>
            <a:r>
              <a:t>Simulink modeling</a:t>
            </a:r>
          </a:p>
        </p:txBody>
      </p:sp>
      <p:pic>
        <p:nvPicPr>
          <p:cNvPr id="252" name="E6B70DD3-98CB-4944-913C-C90732819575-L0-001.jpeg" descr="E6B70DD3-98CB-4944-913C-C90732819575-L0-001.jpeg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0467" y="2515461"/>
            <a:ext cx="5653370" cy="4006492"/>
          </a:xfrm>
          <a:prstGeom prst="rect">
            <a:avLst/>
          </a:prstGeom>
        </p:spPr>
      </p:pic>
      <p:pic>
        <p:nvPicPr>
          <p:cNvPr id="253" name="412A6E4D-AEBE-457D-B697-98A92A770794-L0-001.jpeg" descr="412A6E4D-AEBE-457D-B697-98A92A770794-L0-001.jpeg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597034" y="5306333"/>
            <a:ext cx="5927447" cy="3948382"/>
          </a:xfrm>
          <a:prstGeom prst="rect">
            <a:avLst/>
          </a:prstGeom>
        </p:spPr>
      </p:pic>
      <p:grpSp>
        <p:nvGrpSpPr>
          <p:cNvPr id="258" name="Drawing"/>
          <p:cNvGrpSpPr/>
          <p:nvPr/>
        </p:nvGrpSpPr>
        <p:grpSpPr>
          <a:xfrm>
            <a:off x="3058677" y="7294439"/>
            <a:ext cx="2699349" cy="822147"/>
            <a:chOff x="-53062" y="-23888"/>
            <a:chExt cx="2699347" cy="822146"/>
          </a:xfrm>
        </p:grpSpPr>
        <p:sp>
          <p:nvSpPr>
            <p:cNvPr id="254" name="Line"/>
            <p:cNvSpPr/>
            <p:nvPr/>
          </p:nvSpPr>
          <p:spPr>
            <a:xfrm>
              <a:off x="684" y="-1"/>
              <a:ext cx="1" cy="752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1600" y="2343"/>
                    <a:pt x="21600" y="4686"/>
                    <a:pt x="0" y="7000"/>
                  </a:cubicBezTo>
                  <a:cubicBezTo>
                    <a:pt x="21600" y="9314"/>
                    <a:pt x="21600" y="11600"/>
                    <a:pt x="0" y="14029"/>
                  </a:cubicBezTo>
                  <a:cubicBezTo>
                    <a:pt x="21600" y="16457"/>
                    <a:pt x="21600" y="19029"/>
                    <a:pt x="0" y="21600"/>
                  </a:cubicBezTo>
                </a:path>
              </a:pathLst>
            </a:custGeom>
            <a:noFill/>
            <a:ln w="95917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40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55" name="Line"/>
            <p:cNvSpPr/>
            <p:nvPr/>
          </p:nvSpPr>
          <p:spPr>
            <a:xfrm>
              <a:off x="12629" y="770388"/>
              <a:ext cx="2633656" cy="27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02" y="0"/>
                    <a:pt x="1404" y="0"/>
                    <a:pt x="2082" y="0"/>
                  </a:cubicBezTo>
                  <a:cubicBezTo>
                    <a:pt x="2759" y="0"/>
                    <a:pt x="3412" y="0"/>
                    <a:pt x="4008" y="771"/>
                  </a:cubicBezTo>
                  <a:cubicBezTo>
                    <a:pt x="4604" y="1543"/>
                    <a:pt x="5143" y="3086"/>
                    <a:pt x="5739" y="3857"/>
                  </a:cubicBezTo>
                  <a:cubicBezTo>
                    <a:pt x="6335" y="4629"/>
                    <a:pt x="6988" y="4629"/>
                    <a:pt x="7576" y="5400"/>
                  </a:cubicBezTo>
                  <a:cubicBezTo>
                    <a:pt x="8163" y="6172"/>
                    <a:pt x="8686" y="7715"/>
                    <a:pt x="9184" y="8486"/>
                  </a:cubicBezTo>
                  <a:cubicBezTo>
                    <a:pt x="9682" y="9257"/>
                    <a:pt x="10155" y="9257"/>
                    <a:pt x="10637" y="10029"/>
                  </a:cubicBezTo>
                  <a:cubicBezTo>
                    <a:pt x="11118" y="10800"/>
                    <a:pt x="11608" y="12343"/>
                    <a:pt x="12065" y="13886"/>
                  </a:cubicBezTo>
                  <a:cubicBezTo>
                    <a:pt x="12522" y="15428"/>
                    <a:pt x="12947" y="16971"/>
                    <a:pt x="13437" y="17743"/>
                  </a:cubicBezTo>
                  <a:cubicBezTo>
                    <a:pt x="13927" y="18514"/>
                    <a:pt x="14482" y="18514"/>
                    <a:pt x="15004" y="19286"/>
                  </a:cubicBezTo>
                  <a:cubicBezTo>
                    <a:pt x="15527" y="20057"/>
                    <a:pt x="16016" y="21600"/>
                    <a:pt x="16482" y="21600"/>
                  </a:cubicBezTo>
                  <a:cubicBezTo>
                    <a:pt x="16947" y="21600"/>
                    <a:pt x="17388" y="20057"/>
                    <a:pt x="17853" y="19286"/>
                  </a:cubicBezTo>
                  <a:cubicBezTo>
                    <a:pt x="18318" y="18514"/>
                    <a:pt x="18808" y="18514"/>
                    <a:pt x="19298" y="18514"/>
                  </a:cubicBezTo>
                  <a:cubicBezTo>
                    <a:pt x="19788" y="18514"/>
                    <a:pt x="20278" y="18514"/>
                    <a:pt x="20661" y="18514"/>
                  </a:cubicBezTo>
                  <a:cubicBezTo>
                    <a:pt x="21045" y="18514"/>
                    <a:pt x="21322" y="18514"/>
                    <a:pt x="21600" y="18514"/>
                  </a:cubicBezTo>
                </a:path>
              </a:pathLst>
            </a:custGeom>
            <a:noFill/>
            <a:ln w="95917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40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56" name="Line"/>
            <p:cNvSpPr/>
            <p:nvPr/>
          </p:nvSpPr>
          <p:spPr>
            <a:xfrm>
              <a:off x="-53063" y="-23889"/>
              <a:ext cx="47777" cy="161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100" y="5867"/>
                    <a:pt x="12600" y="11733"/>
                    <a:pt x="9000" y="15333"/>
                  </a:cubicBezTo>
                  <a:cubicBezTo>
                    <a:pt x="5400" y="18933"/>
                    <a:pt x="2700" y="20267"/>
                    <a:pt x="0" y="21600"/>
                  </a:cubicBezTo>
                </a:path>
              </a:pathLst>
            </a:custGeom>
            <a:noFill/>
            <a:ln w="95917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40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57" name="Line"/>
            <p:cNvSpPr/>
            <p:nvPr/>
          </p:nvSpPr>
          <p:spPr>
            <a:xfrm>
              <a:off x="12629" y="-23889"/>
              <a:ext cx="65693" cy="179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309" y="3600"/>
                    <a:pt x="2618" y="7200"/>
                    <a:pt x="6218" y="10800"/>
                  </a:cubicBezTo>
                  <a:cubicBezTo>
                    <a:pt x="9818" y="14400"/>
                    <a:pt x="15709" y="18000"/>
                    <a:pt x="21600" y="21600"/>
                  </a:cubicBezTo>
                </a:path>
              </a:pathLst>
            </a:custGeom>
            <a:noFill/>
            <a:ln w="95917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40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</p:grpSp>
      <p:grpSp>
        <p:nvGrpSpPr>
          <p:cNvPr id="264" name="Drawing"/>
          <p:cNvGrpSpPr/>
          <p:nvPr/>
        </p:nvGrpSpPr>
        <p:grpSpPr>
          <a:xfrm>
            <a:off x="6961310" y="3677804"/>
            <a:ext cx="2698475" cy="738013"/>
            <a:chOff x="645046" y="-22447"/>
            <a:chExt cx="2698474" cy="738011"/>
          </a:xfrm>
        </p:grpSpPr>
        <p:sp>
          <p:nvSpPr>
            <p:cNvPr id="259" name="Line"/>
            <p:cNvSpPr/>
            <p:nvPr/>
          </p:nvSpPr>
          <p:spPr>
            <a:xfrm>
              <a:off x="646014" y="-16606"/>
              <a:ext cx="2227332" cy="166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22" y="21600"/>
                    <a:pt x="444" y="21600"/>
                    <a:pt x="666" y="21600"/>
                  </a:cubicBezTo>
                  <a:cubicBezTo>
                    <a:pt x="1399" y="21600"/>
                    <a:pt x="2133" y="21600"/>
                    <a:pt x="2893" y="21600"/>
                  </a:cubicBezTo>
                  <a:cubicBezTo>
                    <a:pt x="3654" y="21600"/>
                    <a:pt x="4441" y="21600"/>
                    <a:pt x="5228" y="21600"/>
                  </a:cubicBezTo>
                  <a:cubicBezTo>
                    <a:pt x="6016" y="21600"/>
                    <a:pt x="6803" y="21600"/>
                    <a:pt x="7492" y="20400"/>
                  </a:cubicBezTo>
                  <a:cubicBezTo>
                    <a:pt x="8181" y="19200"/>
                    <a:pt x="8771" y="16800"/>
                    <a:pt x="9451" y="15600"/>
                  </a:cubicBezTo>
                  <a:cubicBezTo>
                    <a:pt x="10131" y="14400"/>
                    <a:pt x="10900" y="14400"/>
                    <a:pt x="11652" y="14400"/>
                  </a:cubicBezTo>
                  <a:cubicBezTo>
                    <a:pt x="12403" y="14400"/>
                    <a:pt x="13137" y="14400"/>
                    <a:pt x="13844" y="14400"/>
                  </a:cubicBezTo>
                  <a:cubicBezTo>
                    <a:pt x="14550" y="14400"/>
                    <a:pt x="15230" y="14400"/>
                    <a:pt x="15821" y="13200"/>
                  </a:cubicBezTo>
                  <a:cubicBezTo>
                    <a:pt x="16411" y="12000"/>
                    <a:pt x="16912" y="9600"/>
                    <a:pt x="17529" y="8400"/>
                  </a:cubicBezTo>
                  <a:cubicBezTo>
                    <a:pt x="18147" y="7200"/>
                    <a:pt x="18880" y="7200"/>
                    <a:pt x="19578" y="6000"/>
                  </a:cubicBezTo>
                  <a:cubicBezTo>
                    <a:pt x="20276" y="4800"/>
                    <a:pt x="20938" y="2400"/>
                    <a:pt x="21600" y="0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40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60" name="Line"/>
            <p:cNvSpPr/>
            <p:nvPr/>
          </p:nvSpPr>
          <p:spPr>
            <a:xfrm>
              <a:off x="2906555" y="-16606"/>
              <a:ext cx="1" cy="1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40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61" name="Line"/>
            <p:cNvSpPr/>
            <p:nvPr/>
          </p:nvSpPr>
          <p:spPr>
            <a:xfrm>
              <a:off x="645046" y="-22448"/>
              <a:ext cx="2598844" cy="166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98" y="21600"/>
                    <a:pt x="1183" y="21600"/>
                    <a:pt x="1757" y="21600"/>
                  </a:cubicBezTo>
                  <a:cubicBezTo>
                    <a:pt x="2401" y="21600"/>
                    <a:pt x="3030" y="21600"/>
                    <a:pt x="3658" y="21600"/>
                  </a:cubicBezTo>
                  <a:cubicBezTo>
                    <a:pt x="4287" y="21600"/>
                    <a:pt x="4916" y="21600"/>
                    <a:pt x="5568" y="21600"/>
                  </a:cubicBezTo>
                  <a:cubicBezTo>
                    <a:pt x="6219" y="21600"/>
                    <a:pt x="6894" y="21600"/>
                    <a:pt x="7569" y="21600"/>
                  </a:cubicBezTo>
                  <a:cubicBezTo>
                    <a:pt x="8243" y="21600"/>
                    <a:pt x="8918" y="21600"/>
                    <a:pt x="9509" y="20400"/>
                  </a:cubicBezTo>
                  <a:cubicBezTo>
                    <a:pt x="10099" y="19200"/>
                    <a:pt x="10605" y="16800"/>
                    <a:pt x="11188" y="15600"/>
                  </a:cubicBezTo>
                  <a:cubicBezTo>
                    <a:pt x="11770" y="14400"/>
                    <a:pt x="12430" y="14400"/>
                    <a:pt x="13074" y="14400"/>
                  </a:cubicBezTo>
                  <a:cubicBezTo>
                    <a:pt x="13718" y="14400"/>
                    <a:pt x="14347" y="14400"/>
                    <a:pt x="14952" y="14400"/>
                  </a:cubicBezTo>
                  <a:cubicBezTo>
                    <a:pt x="15558" y="14400"/>
                    <a:pt x="16141" y="14400"/>
                    <a:pt x="16647" y="13200"/>
                  </a:cubicBezTo>
                  <a:cubicBezTo>
                    <a:pt x="17153" y="12000"/>
                    <a:pt x="17582" y="9600"/>
                    <a:pt x="18111" y="8400"/>
                  </a:cubicBezTo>
                  <a:cubicBezTo>
                    <a:pt x="18640" y="7200"/>
                    <a:pt x="19269" y="7200"/>
                    <a:pt x="19867" y="6000"/>
                  </a:cubicBezTo>
                  <a:cubicBezTo>
                    <a:pt x="20465" y="4800"/>
                    <a:pt x="21033" y="2400"/>
                    <a:pt x="21600" y="0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40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62" name="Line"/>
            <p:cNvSpPr/>
            <p:nvPr/>
          </p:nvSpPr>
          <p:spPr>
            <a:xfrm>
              <a:off x="3260494" y="-22448"/>
              <a:ext cx="16606" cy="6752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2007"/>
                    <a:pt x="21600" y="4013"/>
                    <a:pt x="20400" y="5607"/>
                  </a:cubicBezTo>
                  <a:cubicBezTo>
                    <a:pt x="19200" y="7200"/>
                    <a:pt x="16800" y="8380"/>
                    <a:pt x="15601" y="9974"/>
                  </a:cubicBezTo>
                  <a:cubicBezTo>
                    <a:pt x="14401" y="11567"/>
                    <a:pt x="14401" y="13574"/>
                    <a:pt x="13201" y="15167"/>
                  </a:cubicBezTo>
                  <a:cubicBezTo>
                    <a:pt x="12001" y="16761"/>
                    <a:pt x="9600" y="17941"/>
                    <a:pt x="7200" y="18944"/>
                  </a:cubicBezTo>
                  <a:cubicBezTo>
                    <a:pt x="4800" y="19948"/>
                    <a:pt x="2400" y="20774"/>
                    <a:pt x="0" y="21600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40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63" name="Line"/>
            <p:cNvSpPr/>
            <p:nvPr/>
          </p:nvSpPr>
          <p:spPr>
            <a:xfrm>
              <a:off x="3216214" y="553201"/>
              <a:ext cx="127308" cy="162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73"/>
                  </a:moveTo>
                  <a:cubicBezTo>
                    <a:pt x="1565" y="5155"/>
                    <a:pt x="3130" y="8836"/>
                    <a:pt x="4383" y="11782"/>
                  </a:cubicBezTo>
                  <a:cubicBezTo>
                    <a:pt x="5635" y="14727"/>
                    <a:pt x="6574" y="16936"/>
                    <a:pt x="7356" y="18655"/>
                  </a:cubicBezTo>
                  <a:cubicBezTo>
                    <a:pt x="8139" y="20373"/>
                    <a:pt x="8765" y="21600"/>
                    <a:pt x="9235" y="21600"/>
                  </a:cubicBezTo>
                  <a:cubicBezTo>
                    <a:pt x="9704" y="21600"/>
                    <a:pt x="10017" y="20373"/>
                    <a:pt x="12052" y="16568"/>
                  </a:cubicBezTo>
                  <a:cubicBezTo>
                    <a:pt x="14087" y="12764"/>
                    <a:pt x="17843" y="6382"/>
                    <a:pt x="21600" y="0"/>
                  </a:cubicBezTo>
                </a:path>
              </a:pathLst>
            </a:custGeom>
            <a:noFill/>
            <a:ln w="8890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40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F7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78899" y="227318"/>
            <a:ext cx="2943019" cy="441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46452" y="153886"/>
            <a:ext cx="2528192" cy="588318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Agenda"/>
          <p:cNvSpPr txBox="1">
            <a:spLocks noGrp="1"/>
          </p:cNvSpPr>
          <p:nvPr>
            <p:ph type="title"/>
          </p:nvPr>
        </p:nvSpPr>
        <p:spPr>
          <a:xfrm>
            <a:off x="686525" y="880915"/>
            <a:ext cx="11684003" cy="1422402"/>
          </a:xfrm>
          <a:prstGeom prst="rect">
            <a:avLst/>
          </a:prstGeom>
        </p:spPr>
        <p:txBody>
          <a:bodyPr/>
          <a:lstStyle>
            <a:lvl1pPr>
              <a:defRPr spc="700">
                <a:solidFill>
                  <a:srgbClr val="0242A6"/>
                </a:solidFill>
              </a:defRPr>
            </a:lvl1pPr>
          </a:lstStyle>
          <a:p>
            <a:r>
              <a:t>budget</a:t>
            </a:r>
          </a:p>
        </p:txBody>
      </p:sp>
      <p:pic>
        <p:nvPicPr>
          <p:cNvPr id="271" name="0C59FD32-2FFA-4EEC-99B5-E0C2DC58F8FB-L0-001.jpeg" descr="0C59FD32-2FFA-4EEC-99B5-E0C2DC58F8FB-L0-001.jpeg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008462" y="2113741"/>
            <a:ext cx="7040129" cy="7341819"/>
          </a:xfrm>
          <a:prstGeom prst="rect">
            <a:avLst/>
          </a:prstGeom>
          <a:effectLst>
            <a:reflection stA="5000" endPos="40000" dir="5400000" sy="-100000" algn="bl" rotWithShape="0"/>
          </a:effectLst>
        </p:spPr>
      </p:pic>
      <p:pic>
        <p:nvPicPr>
          <p:cNvPr id="272" name="0F9BE9BE-F241-436C-BB74-882D88A2311A-L0-001.png" descr="0F9BE9BE-F241-436C-BB74-882D88A2311A-L0-00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57936" y="3891340"/>
            <a:ext cx="1964911" cy="1970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0F9BE9BE-F241-436C-BB74-882D88A2311A-L0-001.png" descr="0F9BE9BE-F241-436C-BB74-882D88A2311A-L0-00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34206" y="3891340"/>
            <a:ext cx="1964911" cy="19709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F7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78899" y="227318"/>
            <a:ext cx="2943019" cy="441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46452" y="153886"/>
            <a:ext cx="2528192" cy="588318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Agenda"/>
          <p:cNvSpPr txBox="1">
            <a:spLocks noGrp="1"/>
          </p:cNvSpPr>
          <p:nvPr>
            <p:ph type="title"/>
          </p:nvPr>
        </p:nvSpPr>
        <p:spPr>
          <a:xfrm>
            <a:off x="686525" y="880915"/>
            <a:ext cx="11684003" cy="1422402"/>
          </a:xfrm>
          <a:prstGeom prst="rect">
            <a:avLst/>
          </a:prstGeom>
        </p:spPr>
        <p:txBody>
          <a:bodyPr/>
          <a:lstStyle>
            <a:lvl1pPr>
              <a:defRPr spc="700">
                <a:solidFill>
                  <a:srgbClr val="0242A6"/>
                </a:solidFill>
              </a:defRPr>
            </a:lvl1pPr>
          </a:lstStyle>
          <a:p>
            <a:r>
              <a:rPr dirty="0"/>
              <a:t>Future work</a:t>
            </a:r>
          </a:p>
        </p:txBody>
      </p:sp>
      <p:sp>
        <p:nvSpPr>
          <p:cNvPr id="280" name="TextBox 7"/>
          <p:cNvSpPr txBox="1"/>
          <p:nvPr/>
        </p:nvSpPr>
        <p:spPr>
          <a:xfrm>
            <a:off x="686525" y="2753342"/>
            <a:ext cx="11684003" cy="5093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66750" indent="-666750">
              <a:buSzPct val="100000"/>
              <a:buFont typeface="Arial"/>
              <a:buChar char="•"/>
              <a:defRPr sz="4200"/>
            </a:pPr>
            <a:r>
              <a:rPr dirty="0">
                <a:latin typeface="Avenir Heavy"/>
              </a:rPr>
              <a:t>Execute physical tests to validate system’s power demand </a:t>
            </a:r>
          </a:p>
          <a:p>
            <a:pPr marL="666750" indent="-666750">
              <a:buSzPct val="100000"/>
              <a:buFont typeface="Arial"/>
              <a:buChar char="•"/>
              <a:defRPr sz="4200"/>
            </a:pPr>
            <a:r>
              <a:rPr dirty="0">
                <a:latin typeface="Avenir Heavy"/>
              </a:rPr>
              <a:t>Model &amp; Simulate UAV w/Simulink</a:t>
            </a:r>
          </a:p>
          <a:p>
            <a:pPr marL="666750" indent="-666750">
              <a:buSzPct val="100000"/>
              <a:buFont typeface="Arial"/>
              <a:buChar char="•"/>
              <a:defRPr sz="4200"/>
            </a:pPr>
            <a:r>
              <a:rPr dirty="0">
                <a:latin typeface="Avenir Heavy"/>
              </a:rPr>
              <a:t>Embed control logic on Arduino Nano</a:t>
            </a:r>
          </a:p>
          <a:p>
            <a:pPr marL="666750" indent="-666750">
              <a:buSzPct val="100000"/>
              <a:buFont typeface="Arial"/>
              <a:buChar char="•"/>
              <a:defRPr sz="4200"/>
            </a:pPr>
            <a:r>
              <a:rPr dirty="0">
                <a:latin typeface="Avenir Heavy"/>
              </a:rPr>
              <a:t>Integrate Arduino Nano with Arrieta G25, N580, and UAV motors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F7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78899" y="227318"/>
            <a:ext cx="2943019" cy="441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46452" y="153886"/>
            <a:ext cx="2528192" cy="588318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URP-HS: Oral Progress Report #1"/>
          <p:cNvSpPr txBox="1"/>
          <p:nvPr/>
        </p:nvSpPr>
        <p:spPr>
          <a:xfrm>
            <a:off x="845125" y="3936999"/>
            <a:ext cx="1131454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4800" cap="all" spc="300">
                <a:solidFill>
                  <a:srgbClr val="0242A6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Questions?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F7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78899" y="227318"/>
            <a:ext cx="2943019" cy="441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46452" y="153886"/>
            <a:ext cx="2528192" cy="588318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Agenda"/>
          <p:cNvSpPr txBox="1">
            <a:spLocks noGrp="1"/>
          </p:cNvSpPr>
          <p:nvPr>
            <p:ph type="title"/>
          </p:nvPr>
        </p:nvSpPr>
        <p:spPr>
          <a:xfrm>
            <a:off x="686525" y="880915"/>
            <a:ext cx="11684003" cy="1422402"/>
          </a:xfrm>
          <a:prstGeom prst="rect">
            <a:avLst/>
          </a:prstGeom>
        </p:spPr>
        <p:txBody>
          <a:bodyPr/>
          <a:lstStyle>
            <a:lvl1pPr>
              <a:defRPr spc="700">
                <a:solidFill>
                  <a:srgbClr val="0242A6"/>
                </a:solidFill>
              </a:defRPr>
            </a:lvl1pPr>
          </a:lstStyle>
          <a:p>
            <a:r>
              <a:rPr dirty="0"/>
              <a:t>Agenda</a:t>
            </a:r>
          </a:p>
        </p:txBody>
      </p:sp>
      <p:sp>
        <p:nvSpPr>
          <p:cNvPr id="145" name="TextBox 7"/>
          <p:cNvSpPr txBox="1"/>
          <p:nvPr/>
        </p:nvSpPr>
        <p:spPr>
          <a:xfrm>
            <a:off x="686526" y="3015597"/>
            <a:ext cx="11684001" cy="5011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66750" indent="-666750">
              <a:buSzPct val="100000"/>
              <a:buFont typeface="Arial"/>
              <a:buChar char="•"/>
              <a:defRPr sz="4200"/>
            </a:pPr>
            <a:r>
              <a:rPr dirty="0">
                <a:latin typeface="Avenir Heavy"/>
              </a:rPr>
              <a:t>Define problem</a:t>
            </a:r>
          </a:p>
          <a:p>
            <a:pPr marL="666750" indent="-666750">
              <a:buSzPct val="100000"/>
              <a:buFont typeface="Arial"/>
              <a:buChar char="•"/>
              <a:defRPr sz="4200"/>
            </a:pPr>
            <a:r>
              <a:rPr dirty="0">
                <a:latin typeface="Avenir Heavy"/>
              </a:rPr>
              <a:t>State objective</a:t>
            </a:r>
          </a:p>
          <a:p>
            <a:pPr marL="666750" indent="-666750">
              <a:buSzPct val="100000"/>
              <a:buFont typeface="Arial"/>
              <a:buChar char="•"/>
              <a:defRPr sz="4200"/>
            </a:pPr>
            <a:r>
              <a:rPr dirty="0">
                <a:latin typeface="Avenir Heavy"/>
              </a:rPr>
              <a:t>System diagrams</a:t>
            </a:r>
          </a:p>
          <a:p>
            <a:pPr marL="666750" indent="-666750">
              <a:buSzPct val="100000"/>
              <a:buFont typeface="Arial"/>
              <a:buChar char="•"/>
              <a:defRPr sz="4200"/>
            </a:pPr>
            <a:r>
              <a:rPr dirty="0">
                <a:latin typeface="Avenir Heavy"/>
              </a:rPr>
              <a:t>Executed Work/Results</a:t>
            </a:r>
          </a:p>
          <a:p>
            <a:pPr marL="666750" indent="-666750">
              <a:buSzPct val="100000"/>
              <a:buFont typeface="Arial"/>
              <a:buChar char="•"/>
              <a:defRPr sz="4200"/>
            </a:pPr>
            <a:r>
              <a:rPr dirty="0">
                <a:latin typeface="Avenir Heavy"/>
              </a:rPr>
              <a:t>Future work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F7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78899" y="227318"/>
            <a:ext cx="2943019" cy="441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46452" y="153886"/>
            <a:ext cx="2528192" cy="588318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Agenda"/>
          <p:cNvSpPr txBox="1">
            <a:spLocks noGrp="1"/>
          </p:cNvSpPr>
          <p:nvPr>
            <p:ph type="title"/>
          </p:nvPr>
        </p:nvSpPr>
        <p:spPr>
          <a:xfrm>
            <a:off x="686525" y="880915"/>
            <a:ext cx="11684003" cy="1422402"/>
          </a:xfrm>
          <a:prstGeom prst="rect">
            <a:avLst/>
          </a:prstGeom>
        </p:spPr>
        <p:txBody>
          <a:bodyPr/>
          <a:lstStyle>
            <a:lvl1pPr>
              <a:defRPr spc="700">
                <a:solidFill>
                  <a:srgbClr val="0242A6"/>
                </a:solidFill>
              </a:defRPr>
            </a:lvl1pPr>
          </a:lstStyle>
          <a:p>
            <a:r>
              <a:rPr dirty="0"/>
              <a:t>Problem</a:t>
            </a:r>
          </a:p>
        </p:txBody>
      </p:sp>
      <p:grpSp>
        <p:nvGrpSpPr>
          <p:cNvPr id="154" name="Picture 2"/>
          <p:cNvGrpSpPr/>
          <p:nvPr/>
        </p:nvGrpSpPr>
        <p:grpSpPr>
          <a:xfrm>
            <a:off x="1077204" y="2442027"/>
            <a:ext cx="10902644" cy="6163470"/>
            <a:chOff x="0" y="0"/>
            <a:chExt cx="10902643" cy="6163468"/>
          </a:xfrm>
        </p:grpSpPr>
        <p:sp>
          <p:nvSpPr>
            <p:cNvPr id="152" name="Shape"/>
            <p:cNvSpPr/>
            <p:nvPr/>
          </p:nvSpPr>
          <p:spPr>
            <a:xfrm>
              <a:off x="-1" y="0"/>
              <a:ext cx="10902645" cy="6163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56"/>
                  </a:moveTo>
                  <a:lnTo>
                    <a:pt x="0" y="1856"/>
                  </a:lnTo>
                  <a:cubicBezTo>
                    <a:pt x="0" y="831"/>
                    <a:pt x="470" y="0"/>
                    <a:pt x="1049" y="0"/>
                  </a:cubicBezTo>
                  <a:lnTo>
                    <a:pt x="20551" y="0"/>
                  </a:lnTo>
                  <a:lnTo>
                    <a:pt x="20551" y="0"/>
                  </a:lnTo>
                  <a:cubicBezTo>
                    <a:pt x="21130" y="0"/>
                    <a:pt x="21600" y="831"/>
                    <a:pt x="21600" y="1856"/>
                  </a:cubicBezTo>
                  <a:lnTo>
                    <a:pt x="21600" y="19744"/>
                  </a:lnTo>
                  <a:lnTo>
                    <a:pt x="21600" y="19744"/>
                  </a:lnTo>
                  <a:cubicBezTo>
                    <a:pt x="21600" y="20769"/>
                    <a:pt x="21130" y="21600"/>
                    <a:pt x="20551" y="21600"/>
                  </a:cubicBezTo>
                  <a:lnTo>
                    <a:pt x="1049" y="21600"/>
                  </a:lnTo>
                  <a:lnTo>
                    <a:pt x="1049" y="21600"/>
                  </a:lnTo>
                  <a:cubicBezTo>
                    <a:pt x="470" y="21600"/>
                    <a:pt x="0" y="20769"/>
                    <a:pt x="0" y="19744"/>
                  </a:cubicBezTo>
                  <a:close/>
                </a:path>
              </a:pathLst>
            </a:cu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40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pic>
          <p:nvPicPr>
            <p:cNvPr id="153" name="image4.png" descr="image4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t="2166" b="1568"/>
            <a:stretch>
              <a:fillRect/>
            </a:stretch>
          </p:blipFill>
          <p:spPr>
            <a:xfrm>
              <a:off x="0" y="0"/>
              <a:ext cx="10902554" cy="6163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0" y="0"/>
                  </a:moveTo>
                  <a:cubicBezTo>
                    <a:pt x="470" y="0"/>
                    <a:pt x="0" y="832"/>
                    <a:pt x="0" y="1857"/>
                  </a:cubicBezTo>
                  <a:lnTo>
                    <a:pt x="0" y="19743"/>
                  </a:lnTo>
                  <a:cubicBezTo>
                    <a:pt x="0" y="20768"/>
                    <a:pt x="470" y="21600"/>
                    <a:pt x="1050" y="21600"/>
                  </a:cubicBezTo>
                  <a:lnTo>
                    <a:pt x="20551" y="21600"/>
                  </a:lnTo>
                  <a:cubicBezTo>
                    <a:pt x="21131" y="21600"/>
                    <a:pt x="21600" y="20768"/>
                    <a:pt x="21600" y="19743"/>
                  </a:cubicBezTo>
                  <a:lnTo>
                    <a:pt x="21600" y="1857"/>
                  </a:lnTo>
                  <a:cubicBezTo>
                    <a:pt x="21600" y="832"/>
                    <a:pt x="21131" y="0"/>
                    <a:pt x="20551" y="0"/>
                  </a:cubicBezTo>
                  <a:lnTo>
                    <a:pt x="105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>
              <a:reflection stA="38000" endPos="40000" dir="5400000" sy="-100000" algn="bl" rotWithShape="0"/>
            </a:effectLst>
          </p:spPr>
        </p:pic>
      </p:grpSp>
      <p:pic>
        <p:nvPicPr>
          <p:cNvPr id="155" name="Picture 8" descr="Picture 8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90354" y="2515460"/>
            <a:ext cx="1788520" cy="17885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F7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78899" y="227318"/>
            <a:ext cx="2943019" cy="441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46452" y="153886"/>
            <a:ext cx="2528192" cy="588318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Agenda"/>
          <p:cNvSpPr txBox="1">
            <a:spLocks noGrp="1"/>
          </p:cNvSpPr>
          <p:nvPr>
            <p:ph type="title"/>
          </p:nvPr>
        </p:nvSpPr>
        <p:spPr>
          <a:xfrm>
            <a:off x="686525" y="880915"/>
            <a:ext cx="11684003" cy="1422402"/>
          </a:xfrm>
          <a:prstGeom prst="rect">
            <a:avLst/>
          </a:prstGeom>
        </p:spPr>
        <p:txBody>
          <a:bodyPr/>
          <a:lstStyle>
            <a:lvl1pPr>
              <a:defRPr spc="700">
                <a:solidFill>
                  <a:srgbClr val="0242A6"/>
                </a:solidFill>
              </a:defRPr>
            </a:lvl1pPr>
          </a:lstStyle>
          <a:p>
            <a:r>
              <a:t>Objectives</a:t>
            </a:r>
          </a:p>
        </p:txBody>
      </p:sp>
      <p:pic>
        <p:nvPicPr>
          <p:cNvPr id="162" name="B0BE5F2D-C383-4ADA-9125-1AC7C31D83D7-L0-001.jpeg" descr="B0BE5F2D-C383-4ADA-9125-1AC7C31D83D7-L0-001.jpeg"/>
          <p:cNvPicPr>
            <a:picLocks noChangeAspect="1"/>
          </p:cNvPicPr>
          <p:nvPr/>
        </p:nvPicPr>
        <p:blipFill>
          <a:blip r:embed="rId5">
            <a:extLst/>
          </a:blip>
          <a:srcRect/>
          <a:stretch>
            <a:fillRect/>
          </a:stretch>
        </p:blipFill>
        <p:spPr>
          <a:xfrm>
            <a:off x="683525" y="5844947"/>
            <a:ext cx="6083028" cy="36498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63" name="1D75E96E-B078-4515-87A4-F1A6842EA38D-L0-001.png" descr="1D75E96E-B078-4515-87A4-F1A6842EA38D-L0-001.png"/>
          <p:cNvPicPr>
            <a:picLocks noChangeAspect="1"/>
          </p:cNvPicPr>
          <p:nvPr/>
        </p:nvPicPr>
        <p:blipFill>
          <a:blip r:embed="rId6">
            <a:extLst/>
          </a:blip>
          <a:srcRect l="6144" t="2771" r="6144" b="2771"/>
          <a:stretch>
            <a:fillRect/>
          </a:stretch>
        </p:blipFill>
        <p:spPr>
          <a:xfrm>
            <a:off x="674455" y="2176650"/>
            <a:ext cx="6693199" cy="356476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64" name="080E246E-FB43-4BA8-A298-C85BD14806A1-L0-001.jpeg" descr="080E246E-FB43-4BA8-A298-C85BD14806A1-L0-001.jpeg"/>
          <p:cNvPicPr>
            <a:picLocks noChangeAspect="1"/>
          </p:cNvPicPr>
          <p:nvPr/>
        </p:nvPicPr>
        <p:blipFill>
          <a:blip r:embed="rId7">
            <a:extLst/>
          </a:blip>
          <a:srcRect t="10460" b="1293"/>
          <a:stretch>
            <a:fillRect/>
          </a:stretch>
        </p:blipFill>
        <p:spPr>
          <a:xfrm>
            <a:off x="7460825" y="2156373"/>
            <a:ext cx="5208929" cy="361648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65" name="6BC23EA0-4D62-48E1-9359-38E7D4444849-L0-001.jpeg" descr="6BC23EA0-4D62-48E1-9359-38E7D4444849-L0-001.jpeg"/>
          <p:cNvPicPr>
            <a:picLocks noChangeAspect="1"/>
          </p:cNvPicPr>
          <p:nvPr/>
        </p:nvPicPr>
        <p:blipFill>
          <a:blip r:embed="rId8">
            <a:extLst/>
          </a:blip>
          <a:srcRect l="7599" r="12220"/>
          <a:stretch>
            <a:fillRect/>
          </a:stretch>
        </p:blipFill>
        <p:spPr>
          <a:xfrm>
            <a:off x="6862734" y="5846276"/>
            <a:ext cx="5820943" cy="364712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F7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78899" y="227318"/>
            <a:ext cx="2943019" cy="441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46452" y="153886"/>
            <a:ext cx="2528192" cy="588318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URP-HS: Oral Progress Report #1"/>
          <p:cNvSpPr txBox="1"/>
          <p:nvPr/>
        </p:nvSpPr>
        <p:spPr>
          <a:xfrm>
            <a:off x="845125" y="3937000"/>
            <a:ext cx="1131454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4800" cap="all" spc="300">
                <a:solidFill>
                  <a:srgbClr val="0242A6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System diagrams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F7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78899" y="227318"/>
            <a:ext cx="2943019" cy="441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46452" y="153886"/>
            <a:ext cx="2528192" cy="588318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System boundary diagram"/>
          <p:cNvSpPr txBox="1">
            <a:spLocks noGrp="1"/>
          </p:cNvSpPr>
          <p:nvPr>
            <p:ph type="title"/>
          </p:nvPr>
        </p:nvSpPr>
        <p:spPr>
          <a:xfrm>
            <a:off x="660399" y="1133411"/>
            <a:ext cx="11684002" cy="1422402"/>
          </a:xfrm>
          <a:prstGeom prst="rect">
            <a:avLst/>
          </a:prstGeom>
        </p:spPr>
        <p:txBody>
          <a:bodyPr/>
          <a:lstStyle>
            <a:lvl1pPr defTabSz="508254">
              <a:defRPr sz="5394" spc="608">
                <a:solidFill>
                  <a:srgbClr val="0242A6"/>
                </a:solidFill>
              </a:defRPr>
            </a:lvl1pPr>
          </a:lstStyle>
          <a:p>
            <a:r>
              <a:t>System boundary diagram</a:t>
            </a:r>
          </a:p>
        </p:txBody>
      </p:sp>
      <p:pic>
        <p:nvPicPr>
          <p:cNvPr id="178" name="3031D9AF-AC40-4EBF-98B8-2C48C4BF7BCC-L0-001.png" descr="3031D9AF-AC40-4EBF-98B8-2C48C4BF7BCC-L0-001.png"/>
          <p:cNvPicPr>
            <a:picLocks noChangeAspect="1"/>
          </p:cNvPicPr>
          <p:nvPr/>
        </p:nvPicPr>
        <p:blipFill>
          <a:blip r:embed="rId5">
            <a:extLst/>
          </a:blip>
          <a:srcRect l="5057" t="11671" r="5057" b="26065"/>
          <a:stretch>
            <a:fillRect/>
          </a:stretch>
        </p:blipFill>
        <p:spPr>
          <a:xfrm>
            <a:off x="2118915" y="2795239"/>
            <a:ext cx="8767020" cy="60728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F7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78899" y="227318"/>
            <a:ext cx="2943019" cy="441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46452" y="153886"/>
            <a:ext cx="2528192" cy="588318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Mode transition diagram"/>
          <p:cNvSpPr txBox="1">
            <a:spLocks noGrp="1"/>
          </p:cNvSpPr>
          <p:nvPr>
            <p:ph type="title"/>
          </p:nvPr>
        </p:nvSpPr>
        <p:spPr>
          <a:xfrm>
            <a:off x="660399" y="1133040"/>
            <a:ext cx="11684002" cy="1422402"/>
          </a:xfrm>
          <a:prstGeom prst="rect">
            <a:avLst/>
          </a:prstGeom>
        </p:spPr>
        <p:txBody>
          <a:bodyPr/>
          <a:lstStyle>
            <a:lvl1pPr defTabSz="514095">
              <a:defRPr sz="5456" spc="616">
                <a:solidFill>
                  <a:srgbClr val="0242A6"/>
                </a:solidFill>
              </a:defRPr>
            </a:lvl1pPr>
          </a:lstStyle>
          <a:p>
            <a:r>
              <a:rPr dirty="0"/>
              <a:t>Mode transition diagram</a:t>
            </a:r>
          </a:p>
        </p:txBody>
      </p:sp>
      <p:pic>
        <p:nvPicPr>
          <p:cNvPr id="185" name="AEF3D3D5-ED63-4BA0-AE7C-5E51511B9597-L0-001.jpeg" descr="AEF3D3D5-ED63-4BA0-AE7C-5E51511B9597-L0-001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36242" y="2415043"/>
            <a:ext cx="4905385" cy="6733889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TextBox 7"/>
          <p:cNvSpPr txBox="1"/>
          <p:nvPr/>
        </p:nvSpPr>
        <p:spPr>
          <a:xfrm>
            <a:off x="675577" y="3391589"/>
            <a:ext cx="5651406" cy="4780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38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dirty="0">
                <a:latin typeface="Avenir Heavy"/>
              </a:rPr>
              <a:t>Modes of operation</a:t>
            </a:r>
          </a:p>
          <a:p>
            <a:pPr marL="508000" indent="-508000" defTabSz="457200">
              <a:lnSpc>
                <a:spcPct val="100000"/>
              </a:lnSpc>
              <a:spcBef>
                <a:spcPts val="0"/>
              </a:spcBef>
              <a:buSzPct val="100000"/>
              <a:buAutoNum type="arabicPeriod"/>
              <a:defRPr sz="3800"/>
            </a:pPr>
            <a:r>
              <a:rPr dirty="0">
                <a:latin typeface="Avenir Heavy"/>
              </a:rPr>
              <a:t>On</a:t>
            </a:r>
          </a:p>
          <a:p>
            <a:pPr marL="508000" indent="-508000" defTabSz="457200">
              <a:lnSpc>
                <a:spcPct val="100000"/>
              </a:lnSpc>
              <a:spcBef>
                <a:spcPts val="0"/>
              </a:spcBef>
              <a:buSzPct val="100000"/>
              <a:buAutoNum type="arabicPeriod"/>
              <a:defRPr sz="3800"/>
            </a:pPr>
            <a:r>
              <a:rPr dirty="0">
                <a:latin typeface="Avenir Heavy"/>
              </a:rPr>
              <a:t>Off</a:t>
            </a:r>
          </a:p>
          <a:p>
            <a:pPr marL="508000" indent="-508000" defTabSz="457200">
              <a:lnSpc>
                <a:spcPct val="100000"/>
              </a:lnSpc>
              <a:spcBef>
                <a:spcPts val="0"/>
              </a:spcBef>
              <a:buSzPct val="100000"/>
              <a:buAutoNum type="arabicPeriod"/>
              <a:defRPr sz="3800"/>
            </a:pPr>
            <a:r>
              <a:rPr dirty="0">
                <a:latin typeface="Avenir Heavy"/>
              </a:rPr>
              <a:t>Idle</a:t>
            </a:r>
          </a:p>
          <a:p>
            <a:pPr marL="508000" indent="-508000" defTabSz="457200">
              <a:lnSpc>
                <a:spcPct val="100000"/>
              </a:lnSpc>
              <a:spcBef>
                <a:spcPts val="0"/>
              </a:spcBef>
              <a:buSzPct val="100000"/>
              <a:buAutoNum type="arabicPeriod"/>
              <a:defRPr sz="3800"/>
            </a:pPr>
            <a:r>
              <a:rPr dirty="0">
                <a:latin typeface="Avenir Heavy"/>
              </a:rPr>
              <a:t>Take-off</a:t>
            </a:r>
          </a:p>
          <a:p>
            <a:pPr marL="508000" indent="-508000" defTabSz="457200">
              <a:lnSpc>
                <a:spcPct val="100000"/>
              </a:lnSpc>
              <a:spcBef>
                <a:spcPts val="0"/>
              </a:spcBef>
              <a:buSzPct val="100000"/>
              <a:buAutoNum type="arabicPeriod"/>
              <a:defRPr sz="3800"/>
            </a:pPr>
            <a:r>
              <a:rPr dirty="0">
                <a:latin typeface="Avenir Heavy"/>
              </a:rPr>
              <a:t>Landing</a:t>
            </a:r>
          </a:p>
          <a:p>
            <a:pPr marL="508000" indent="-508000" defTabSz="457200">
              <a:lnSpc>
                <a:spcPct val="100000"/>
              </a:lnSpc>
              <a:spcBef>
                <a:spcPts val="0"/>
              </a:spcBef>
              <a:buSzPct val="100000"/>
              <a:buAutoNum type="arabicPeriod"/>
              <a:defRPr sz="3800"/>
            </a:pPr>
            <a:r>
              <a:rPr dirty="0">
                <a:latin typeface="Avenir Heavy"/>
              </a:rPr>
              <a:t>Manual</a:t>
            </a:r>
          </a:p>
          <a:p>
            <a:pPr marL="508000" indent="-508000" defTabSz="457200">
              <a:lnSpc>
                <a:spcPct val="100000"/>
              </a:lnSpc>
              <a:spcBef>
                <a:spcPts val="0"/>
              </a:spcBef>
              <a:buSzPct val="100000"/>
              <a:buAutoNum type="arabicPeriod"/>
              <a:defRPr sz="3800"/>
            </a:pPr>
            <a:r>
              <a:rPr dirty="0">
                <a:latin typeface="Avenir Heavy"/>
              </a:rPr>
              <a:t>Hover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F7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78899" y="227318"/>
            <a:ext cx="2943019" cy="441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46452" y="153886"/>
            <a:ext cx="2528192" cy="588318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Agenda"/>
          <p:cNvSpPr txBox="1">
            <a:spLocks noGrp="1"/>
          </p:cNvSpPr>
          <p:nvPr>
            <p:ph type="title"/>
          </p:nvPr>
        </p:nvSpPr>
        <p:spPr>
          <a:xfrm>
            <a:off x="686525" y="880915"/>
            <a:ext cx="11684003" cy="1422402"/>
          </a:xfrm>
          <a:prstGeom prst="rect">
            <a:avLst/>
          </a:prstGeom>
        </p:spPr>
        <p:txBody>
          <a:bodyPr/>
          <a:lstStyle>
            <a:lvl1pPr>
              <a:defRPr spc="700">
                <a:solidFill>
                  <a:srgbClr val="0242A6"/>
                </a:solidFill>
              </a:defRPr>
            </a:lvl1pPr>
          </a:lstStyle>
          <a:p>
            <a:r>
              <a:t>Executed work</a:t>
            </a:r>
          </a:p>
        </p:txBody>
      </p:sp>
      <p:sp>
        <p:nvSpPr>
          <p:cNvPr id="193" name="TextBox 7"/>
          <p:cNvSpPr txBox="1"/>
          <p:nvPr/>
        </p:nvSpPr>
        <p:spPr>
          <a:xfrm>
            <a:off x="686525" y="2718403"/>
            <a:ext cx="11684003" cy="5594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71500" indent="-571500">
              <a:buSzPct val="100000"/>
              <a:buFont typeface="Arial"/>
              <a:buChar char="•"/>
            </a:pPr>
            <a:r>
              <a:rPr dirty="0">
                <a:latin typeface="Avenir Heavy"/>
              </a:rPr>
              <a:t>Researched on UAV systems</a:t>
            </a:r>
          </a:p>
          <a:p>
            <a:pPr marL="571500" indent="-571500">
              <a:buSzPct val="100000"/>
              <a:buFont typeface="Arial"/>
              <a:buChar char="•"/>
            </a:pPr>
            <a:r>
              <a:rPr dirty="0">
                <a:latin typeface="Avenir Heavy"/>
              </a:rPr>
              <a:t>Identified system components</a:t>
            </a:r>
          </a:p>
          <a:p>
            <a:pPr marL="571500" indent="-571500">
              <a:buSzPct val="100000"/>
              <a:buFont typeface="Arial"/>
              <a:buChar char="•"/>
            </a:pPr>
            <a:r>
              <a:rPr dirty="0">
                <a:latin typeface="Avenir Heavy"/>
              </a:rPr>
              <a:t>Identified filter to be used</a:t>
            </a:r>
          </a:p>
          <a:p>
            <a:pPr marL="571500" indent="-571500">
              <a:buSzPct val="100000"/>
              <a:buFont typeface="Arial"/>
              <a:buChar char="•"/>
            </a:pPr>
            <a:r>
              <a:rPr dirty="0">
                <a:latin typeface="Avenir Heavy"/>
              </a:rPr>
              <a:t>Sketched system diagrams</a:t>
            </a:r>
          </a:p>
          <a:p>
            <a:pPr marL="571500" indent="-571500">
              <a:buSzPct val="100000"/>
              <a:buFont typeface="Arial"/>
              <a:buChar char="•"/>
            </a:pPr>
            <a:r>
              <a:rPr lang="en-US" dirty="0">
                <a:latin typeface="Avenir Heavy"/>
              </a:rPr>
              <a:t>Practiced</a:t>
            </a:r>
            <a:r>
              <a:rPr dirty="0">
                <a:latin typeface="Avenir Heavy"/>
              </a:rPr>
              <a:t> control system model</a:t>
            </a:r>
            <a:r>
              <a:rPr lang="en-US" dirty="0">
                <a:latin typeface="Avenir Heavy"/>
              </a:rPr>
              <a:t>ing</a:t>
            </a:r>
            <a:r>
              <a:rPr dirty="0">
                <a:latin typeface="Avenir Heavy"/>
              </a:rPr>
              <a:t> in Simulink</a:t>
            </a:r>
            <a:endParaRPr lang="en-US" dirty="0">
              <a:latin typeface="Avenir Heavy"/>
            </a:endParaRPr>
          </a:p>
          <a:p>
            <a:pPr marL="571500" indent="-571500">
              <a:buSzPct val="100000"/>
              <a:buFont typeface="Arial"/>
              <a:buChar char="•"/>
            </a:pPr>
            <a:r>
              <a:rPr lang="en-US" dirty="0">
                <a:latin typeface="Avenir Heavy"/>
              </a:rPr>
              <a:t>Presented Preliminary Design Review to Honeywell</a:t>
            </a:r>
            <a:endParaRPr dirty="0">
              <a:latin typeface="Avenir Heavy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F7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78899" y="227318"/>
            <a:ext cx="2943019" cy="441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46452" y="153886"/>
            <a:ext cx="2528192" cy="588318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URP-HS: Oral Progress Report #1"/>
          <p:cNvSpPr txBox="1"/>
          <p:nvPr/>
        </p:nvSpPr>
        <p:spPr>
          <a:xfrm>
            <a:off x="845125" y="3936999"/>
            <a:ext cx="1131454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4800" cap="all" spc="300">
                <a:solidFill>
                  <a:srgbClr val="0242A6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Results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1">
  <a:themeElements>
    <a:clrScheme name="New_Template1">
      <a:dk1>
        <a:srgbClr val="404040"/>
      </a:dk1>
      <a:lt1>
        <a:srgbClr val="000000"/>
      </a:lt1>
      <a:dk2>
        <a:srgbClr val="A7A7A7"/>
      </a:dk2>
      <a:lt2>
        <a:srgbClr val="535353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54990" rtl="0" fontAlgn="auto" latinLnBrk="0" hangingPunct="0">
          <a:lnSpc>
            <a:spcPct val="90000"/>
          </a:lnSpc>
          <a:spcBef>
            <a:spcPts val="390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404040"/>
            </a:solidFill>
            <a:effectLst/>
            <a:uFillTx/>
            <a:latin typeface="Avenir Book"/>
            <a:ea typeface="Avenir Book"/>
            <a:cs typeface="Avenir Book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1">
  <a:themeElements>
    <a:clrScheme name="New_Template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54990" rtl="0" fontAlgn="auto" latinLnBrk="0" hangingPunct="0">
          <a:lnSpc>
            <a:spcPct val="90000"/>
          </a:lnSpc>
          <a:spcBef>
            <a:spcPts val="390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404040"/>
            </a:solidFill>
            <a:effectLst/>
            <a:uFillTx/>
            <a:latin typeface="Avenir Book"/>
            <a:ea typeface="Avenir Book"/>
            <a:cs typeface="Avenir Book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1096</Words>
  <Application>Microsoft Office PowerPoint</Application>
  <PresentationFormat>Custom</PresentationFormat>
  <Paragraphs>117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Avenir Book</vt:lpstr>
      <vt:lpstr>Avenir Heavy</vt:lpstr>
      <vt:lpstr>Avenir Light</vt:lpstr>
      <vt:lpstr>Helvetica</vt:lpstr>
      <vt:lpstr>Helvetica Neue</vt:lpstr>
      <vt:lpstr>New_Template1</vt:lpstr>
      <vt:lpstr>Honeywell Navigation challenge</vt:lpstr>
      <vt:lpstr>Agenda</vt:lpstr>
      <vt:lpstr>Problem</vt:lpstr>
      <vt:lpstr>Objectives</vt:lpstr>
      <vt:lpstr>PowerPoint Presentation</vt:lpstr>
      <vt:lpstr>System boundary diagram</vt:lpstr>
      <vt:lpstr>Mode transition diagram</vt:lpstr>
      <vt:lpstr>Executed work</vt:lpstr>
      <vt:lpstr>PowerPoint Presentation</vt:lpstr>
      <vt:lpstr>Solid works model</vt:lpstr>
      <vt:lpstr>UAV Components</vt:lpstr>
      <vt:lpstr>UAV navigation</vt:lpstr>
      <vt:lpstr>Flight controller Types of controllers</vt:lpstr>
      <vt:lpstr>Flight controller Filters</vt:lpstr>
      <vt:lpstr>Flight controller Block Diagram</vt:lpstr>
      <vt:lpstr>Flight controller Simulink modeling</vt:lpstr>
      <vt:lpstr>budget</vt:lpstr>
      <vt:lpstr>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Honeywell Navigation challenge</dc:title>
  <cp:lastModifiedBy>velez_90013</cp:lastModifiedBy>
  <cp:revision>4</cp:revision>
  <dcterms:modified xsi:type="dcterms:W3CDTF">2018-10-23T22:32:40Z</dcterms:modified>
</cp:coreProperties>
</file>